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5" r:id="rId3"/>
    <p:sldId id="290" r:id="rId4"/>
    <p:sldId id="259" r:id="rId5"/>
    <p:sldId id="292" r:id="rId6"/>
    <p:sldId id="296" r:id="rId7"/>
    <p:sldId id="271" r:id="rId8"/>
    <p:sldId id="298" r:id="rId9"/>
    <p:sldId id="299" r:id="rId10"/>
    <p:sldId id="276" r:id="rId11"/>
    <p:sldId id="293" r:id="rId12"/>
    <p:sldId id="300" r:id="rId13"/>
    <p:sldId id="301" r:id="rId14"/>
    <p:sldId id="279" r:id="rId15"/>
    <p:sldId id="302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4422DA89-2775-4D04-BB09-FFBCCFBAFC59}">
          <p14:sldIdLst>
            <p14:sldId id="256"/>
            <p14:sldId id="275"/>
            <p14:sldId id="290"/>
            <p14:sldId id="259"/>
            <p14:sldId id="292"/>
            <p14:sldId id="296"/>
            <p14:sldId id="271"/>
            <p14:sldId id="298"/>
            <p14:sldId id="299"/>
            <p14:sldId id="276"/>
            <p14:sldId id="293"/>
            <p14:sldId id="300"/>
            <p14:sldId id="301"/>
            <p14:sldId id="279"/>
            <p14:sldId id="302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5DD"/>
    <a:srgbClr val="F7ACB6"/>
    <a:srgbClr val="093C71"/>
    <a:srgbClr val="F8ACB6"/>
    <a:srgbClr val="AC0000"/>
    <a:srgbClr val="FF6B00"/>
    <a:srgbClr val="A48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65" autoAdjust="0"/>
  </p:normalViewPr>
  <p:slideViewPr>
    <p:cSldViewPr snapToGrid="0">
      <p:cViewPr>
        <p:scale>
          <a:sx n="84" d="100"/>
          <a:sy n="84" d="100"/>
        </p:scale>
        <p:origin x="-72" y="-4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1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9DF0CE-B0D9-4C01-8019-13D005C8A622}" type="doc">
      <dgm:prSet loTypeId="urn:microsoft.com/office/officeart/2011/layout/HexagonRadial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DC2E68-E99E-478D-9345-D1501AABBDA5}">
      <dgm:prSet phldrT="[Text]" custT="1"/>
      <dgm:spPr/>
      <dgm:t>
        <a:bodyPr/>
        <a:lstStyle/>
        <a:p>
          <a:r>
            <a: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актуальность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3C47BF-63A6-438E-968D-78C61C742557}" type="parTrans" cxnId="{6A313563-906D-4505-BB79-06DE8D6A547A}">
      <dgm:prSet/>
      <dgm:spPr/>
      <dgm:t>
        <a:bodyPr/>
        <a:lstStyle/>
        <a:p>
          <a:endParaRPr lang="en-US"/>
        </a:p>
      </dgm:t>
    </dgm:pt>
    <dgm:pt modelId="{DE342D31-A96F-4805-A556-1ACE628E84E5}" type="sibTrans" cxnId="{6A313563-906D-4505-BB79-06DE8D6A547A}">
      <dgm:prSet/>
      <dgm:spPr/>
      <dgm:t>
        <a:bodyPr/>
        <a:lstStyle/>
        <a:p>
          <a:endParaRPr lang="en-US"/>
        </a:p>
      </dgm:t>
    </dgm:pt>
    <dgm:pt modelId="{ADFFF50F-26ED-4DF9-A786-82F6FDFDE32D}" type="pres">
      <dgm:prSet presAssocID="{C29DF0CE-B0D9-4C01-8019-13D005C8A62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757F35A-66D0-4AFD-BE0E-8C2ACE3EF68A}" type="pres">
      <dgm:prSet presAssocID="{2CDC2E68-E99E-478D-9345-D1501AABBDA5}" presName="Parent" presStyleLbl="node0" presStyleIdx="0" presStyleCnt="1" custScaleX="195090" custLinFactNeighborX="45810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</dgm:ptLst>
  <dgm:cxnLst>
    <dgm:cxn modelId="{6A313563-906D-4505-BB79-06DE8D6A547A}" srcId="{C29DF0CE-B0D9-4C01-8019-13D005C8A622}" destId="{2CDC2E68-E99E-478D-9345-D1501AABBDA5}" srcOrd="0" destOrd="0" parTransId="{013C47BF-63A6-438E-968D-78C61C742557}" sibTransId="{DE342D31-A96F-4805-A556-1ACE628E84E5}"/>
    <dgm:cxn modelId="{7CAD9EA2-56EF-4A3A-BB67-90A236601F03}" type="presOf" srcId="{C29DF0CE-B0D9-4C01-8019-13D005C8A622}" destId="{ADFFF50F-26ED-4DF9-A786-82F6FDFDE32D}" srcOrd="0" destOrd="0" presId="urn:microsoft.com/office/officeart/2011/layout/HexagonRadial"/>
    <dgm:cxn modelId="{4E8D65D6-4161-4B9D-8A01-760A7BF3298C}" type="presOf" srcId="{2CDC2E68-E99E-478D-9345-D1501AABBDA5}" destId="{9757F35A-66D0-4AFD-BE0E-8C2ACE3EF68A}" srcOrd="0" destOrd="0" presId="urn:microsoft.com/office/officeart/2011/layout/HexagonRadial"/>
    <dgm:cxn modelId="{308FD26A-1B91-4BA1-822C-A366D61B957D}" type="presParOf" srcId="{ADFFF50F-26ED-4DF9-A786-82F6FDFDE32D}" destId="{9757F35A-66D0-4AFD-BE0E-8C2ACE3EF68A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7F35A-66D0-4AFD-BE0E-8C2ACE3EF68A}">
      <dsp:nvSpPr>
        <dsp:cNvPr id="0" name=""/>
        <dsp:cNvSpPr/>
      </dsp:nvSpPr>
      <dsp:spPr>
        <a:xfrm>
          <a:off x="-151902" y="0"/>
          <a:ext cx="4703789" cy="2085535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актуальность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8693" y="261854"/>
        <a:ext cx="3522599" cy="1561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4048A6E5-6F36-4C64-9A1C-B37D237606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B2232F6-7425-4537-B2D1-004435F843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FCB679C-3673-43C3-A43F-558169CF1DD9}" type="datetime1">
              <a:rPr lang="ru-RU" smtClean="0"/>
              <a:t>22.04.2025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6B5F3D6-0768-4BB4-8BC9-78A1F98422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8104143-4606-4C14-B7F7-2EDEFF40AD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1D4E255-5998-4D2A-90B0-7420F77CD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9296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0C92CE1-9750-46D9-9617-E4D7B9635058}" type="datetime1">
              <a:rPr lang="ru-RU" noProof="0" smtClean="0"/>
              <a:t>22.04.2025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3DCE8F5-1341-475C-BF40-2E24D91E8058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78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1B663A-8D33-3E18-26AE-5020B92D6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73208BDD-65BE-7B85-C27B-49DE44CBC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E57F2DA-41A9-E2E2-E216-C7585137A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367A8C7-4DAB-8B07-F898-D6F481835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13582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1B663A-8D33-3E18-26AE-5020B92D6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73208BDD-65BE-7B85-C27B-49DE44CBC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E57F2DA-41A9-E2E2-E216-C7585137A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367A8C7-4DAB-8B07-F898-D6F481835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13582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7A4F6D5-DEE3-858A-B858-2428306A9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29D68010-28CA-0348-A8E3-03AC33D8B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E327B1AC-5C6C-B561-EB45-2E8814A54C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5E9BCDB-E633-0934-4D8F-4B697BBD99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noProof="0" smtClean="0"/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4434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139D9B4-E142-CD39-BF07-905B43C8A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5552DDCC-43D0-0698-0450-B8B3169F3E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E2F80AF9-93C2-6BCF-AD7B-979C6F77B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B702ED0-B63B-290C-59A0-203D60F4CF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noProof="0" smtClean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95209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8D6E97-E368-7369-1B2A-5AEBEC2FF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7D56A6C-D9CC-0CB9-C0DA-49F1DC2045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D4231B6C-DFFB-6544-3C51-732A2A5AE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6C092D4-1048-7425-54F4-823AAF4EFE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noProof="0" smtClean="0"/>
              <a:t>14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64855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7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7BAB8C-7D7D-0110-6F6C-13726F936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B426875-09E2-0BB0-8577-A032390AA7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9A4E2D3-F526-788F-6567-47D35EC8C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21C4A17-1355-E93E-332F-693F111F82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05097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7BAB8C-7D7D-0110-6F6C-13726F936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B426875-09E2-0BB0-8577-A032390AA7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9A4E2D3-F526-788F-6567-47D35EC8C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21C4A17-1355-E93E-332F-693F111F82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05097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49095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6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E96D4C6-8A60-3B57-738F-9649A98C1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5B0E146C-E143-F4F0-81DB-F5945E078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056DB5BB-7751-DB4F-A092-97A4960FE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E87F996-724D-0653-27A6-F86107E52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noProof="0" smtClean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53925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BE2556-2B70-012C-5C15-21771933C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225701E-0507-BD4B-9E71-619405D61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D31934BF-F826-71D6-73CE-5F7C3FB76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E07C76B-4ACD-C4EC-8031-921E7B04C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97489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718AFD-7EDC-F293-E0C2-10F1FCF4C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5AC61441-03C1-5CD9-CAA8-C95C01FFC3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B5F93632-AC02-A142-9706-C0EE0B7D4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1A0325E-3AF1-1C77-F85E-4C367A71E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43063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1B663A-8D33-3E18-26AE-5020B92D6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73208BDD-65BE-7B85-C27B-49DE44CBC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9E57F2DA-41A9-E2E2-E216-C7585137A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367A8C7-4DAB-8B07-F898-D6F481835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noProof="0" smtClean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13582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15708" y="213496"/>
            <a:ext cx="7432898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ru-RU" noProof="0"/>
              <a:t>Вставьте или перетащите свое изображение</a:t>
            </a:r>
          </a:p>
        </p:txBody>
      </p:sp>
      <p:sp>
        <p:nvSpPr>
          <p:cNvPr id="7" name="Полилиния: Фигура 6">
            <a:extLst>
              <a:ext uri="{FF2B5EF4-FFF2-40B4-BE49-F238E27FC236}">
                <a16:creationId xmlns:a16="http://schemas.microsoft.com/office/drawing/2014/main" xmlns="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xmlns="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641" y="4586626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подзаголовок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42" y="3323857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 6">
            <a:extLst>
              <a:ext uri="{FF2B5EF4-FFF2-40B4-BE49-F238E27FC236}">
                <a16:creationId xmlns:a16="http://schemas.microsoft.com/office/drawing/2014/main" xmlns="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3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ru-RU" sz="1200" b="1" noProof="0">
              <a:solidFill>
                <a:schemeClr val="accent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85" y="3632269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 rtl="0"/>
            <a:r>
              <a:rPr lang="ru-RU" noProof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Вставьте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4"/>
            <a:ext cx="5604848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 rtl="0">
              <a:lnSpc>
                <a:spcPts val="5000"/>
              </a:lnSpc>
            </a:pPr>
            <a:r>
              <a:rPr lang="ru-RU" noProof="0"/>
              <a:t>Щелкните, чтобы изменить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9333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76" y="559681"/>
            <a:ext cx="10862677" cy="446281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/>
              <a:t>Вставьте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xmlns="" id="{04DE22DC-BFBD-44E8-ACA3-2FFC79B33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8666" y="1620001"/>
            <a:ext cx="5183188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 rtl="0"/>
            <a:r>
              <a:rPr lang="ru-RU" noProof="0"/>
              <a:t>Образец текста</a:t>
            </a:r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xmlns="" id="{8B78DF41-83C0-402D-A6FA-65C0A1340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666" y="1980001"/>
            <a:ext cx="5183188" cy="39960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D24CA47E-E93D-4B88-8ED8-479E179E2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177" y="1681163"/>
            <a:ext cx="5157787" cy="29883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 rtl="0"/>
            <a:r>
              <a:rPr lang="ru-RU" noProof="0"/>
              <a:t>Образец текста</a:t>
            </a:r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xmlns="" id="{82BAE2D3-BC98-4332-89BD-DAF0A9B0C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177" y="1980001"/>
            <a:ext cx="5157787" cy="39960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8807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9A7081-42C5-4F4E-8A26-E7788CCF4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77" y="1620000"/>
            <a:ext cx="10862679" cy="39323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F222ADA-F642-4B0C-8E82-2232F9AAA0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Вставьте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C66BB82-F0DB-4692-B243-3FF97C328C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49250B9-5CE4-410F-BED3-0E76DFB87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вый столбец">
            <a:extLst>
              <a:ext uri="{FF2B5EF4-FFF2-40B4-BE49-F238E27FC236}">
                <a16:creationId xmlns:a16="http://schemas.microsoft.com/office/drawing/2014/main" xmlns="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620000"/>
            <a:ext cx="5148000" cy="45000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Правый столбец">
            <a:extLst>
              <a:ext uri="{FF2B5EF4-FFF2-40B4-BE49-F238E27FC236}">
                <a16:creationId xmlns:a16="http://schemas.microsoft.com/office/drawing/2014/main" xmlns="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2" y="1620000"/>
            <a:ext cx="5148000" cy="45000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D1F0ACB5-CFFF-46E7-91B8-955BE6D0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2059544-E6F5-48F9-AF27-3F98FCD506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Вставьте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870565E-B437-4A85-BDF7-2D484A3222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Вставьте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87BFD01D-1D5A-46C6-890D-6A982C95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4D7A7B44-0EE9-425C-A921-47E3D0C47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3726228B-0CE6-4F89-8C5B-9F5C26D6F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57201"/>
            <a:ext cx="6172200" cy="5408612"/>
          </a:xfrm>
          <a:prstGeom prst="roundRect">
            <a:avLst>
              <a:gd name="adj" fmla="val 2093"/>
            </a:avLst>
          </a:prstGeom>
          <a:solidFill>
            <a:schemeClr val="bg1">
              <a:lumMod val="95000"/>
            </a:schemeClr>
          </a:solidFill>
          <a:ln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2880" tIns="182880" rIns="182880" bIns="182880" rtlCol="0">
            <a:noAutofit/>
          </a:bodyPr>
          <a:lstStyle>
            <a:lvl1pPr>
              <a:defRPr lang="en-US" sz="2800"/>
            </a:lvl1pPr>
            <a:lvl2pPr>
              <a:defRPr lang="en-US" sz="2400"/>
            </a:lvl2pPr>
            <a:lvl3pPr>
              <a:defRPr lang="en-US" sz="2000"/>
            </a:lvl3pPr>
            <a:lvl4pPr>
              <a:defRPr lang="en-US" sz="1800"/>
            </a:lvl4pPr>
            <a:lvl5pPr>
              <a:defRPr lang="en-US" sz="18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3322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6A500BA0-B4DD-4EC6-9AD5-27213FD28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240000">
            <a:off x="5183188" y="987429"/>
            <a:ext cx="6172200" cy="4873625"/>
          </a:xfrm>
          <a:prstGeom prst="roundRect">
            <a:avLst>
              <a:gd name="adj" fmla="val 2434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  <a:buNone/>
            </a:pPr>
            <a:r>
              <a:rPr lang="ru-RU" noProof="0"/>
              <a:t>Вставка рисунка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Вставьте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ECFB433-19A9-401B-B96F-E5C603D00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208A626A-72C6-4FFB-BD49-57B328943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32622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342C0C6-4CB5-4665-8690-7C84074CD8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Вставьте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D5F2B27-F531-4FBF-A3BD-CFDF42639B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37D13AF2-9CA2-4C53-80E8-FAB678700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Вставьте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3B5FD8C-1D0F-41BE-9B9C-587153A509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30855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 6">
            <a:extLst>
              <a:ext uri="{FF2B5EF4-FFF2-40B4-BE49-F238E27FC236}">
                <a16:creationId xmlns:a16="http://schemas.microsoft.com/office/drawing/2014/main" xmlns="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3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ru-RU" sz="1200" b="1" noProof="0" dirty="0">
              <a:solidFill>
                <a:schemeClr val="accent1"/>
              </a:solidFill>
            </a:endParaRPr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xmlns="" id="{3F41E444-1F38-4D21-BAE3-53F28EBD4D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225446">
            <a:off x="6604399" y="788178"/>
            <a:ext cx="4607127" cy="482036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ru-RU" noProof="0"/>
              <a:t>Вставьте или перетащите свое изображение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Вставьте нижний колонтитул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4"/>
            <a:ext cx="5198117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 rtl="0">
              <a:lnSpc>
                <a:spcPts val="5000"/>
              </a:lnSpc>
            </a:pPr>
            <a:r>
              <a:rPr lang="ru-RU" noProof="0"/>
              <a:t>Щелкните, чтобы изменить заголовок</a:t>
            </a:r>
            <a:endParaRPr lang="ru-RU" noProof="0" dirty="0"/>
          </a:p>
        </p:txBody>
      </p:sp>
      <p:sp>
        <p:nvSpPr>
          <p:cNvPr id="8" name="Подзаголовок 4">
            <a:extLst>
              <a:ext uri="{FF2B5EF4-FFF2-40B4-BE49-F238E27FC236}">
                <a16:creationId xmlns:a16="http://schemas.microsoft.com/office/drawing/2014/main" xmlns="" id="{A0E7B487-9930-4951-BC4D-BBC8DF9B09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 userDrawn="1"/>
        </p:nvSpPr>
        <p:spPr>
          <a:xfrm>
            <a:off x="1112485" y="3632269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ZA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1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85" y="3632269"/>
            <a:ext cx="3598000" cy="1233073"/>
          </a:xfrm>
          <a:prstGeom prst="roundRect">
            <a:avLst>
              <a:gd name="adj" fmla="val 6368"/>
            </a:avLst>
          </a:prstGeom>
          <a:noFill/>
          <a:ln>
            <a:noFill/>
          </a:ln>
          <a:scene3d>
            <a:camera prst="isometricOffAxis1Right"/>
            <a:lightRig rig="flat" dir="t"/>
          </a:scene3d>
          <a:sp3d extrusionH="247650"/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вый столбец">
            <a:extLst>
              <a:ext uri="{FF2B5EF4-FFF2-40B4-BE49-F238E27FC236}">
                <a16:creationId xmlns:a16="http://schemas.microsoft.com/office/drawing/2014/main" xmlns="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620000"/>
            <a:ext cx="5148000" cy="43560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Вставьте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D903EF97-5A7B-4D21-A014-2B8E53B4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Подзаголовок">
            <a:extLst>
              <a:ext uri="{FF2B5EF4-FFF2-40B4-BE49-F238E27FC236}">
                <a16:creationId xmlns:a16="http://schemas.microsoft.com/office/drawing/2014/main" xmlns="" id="{406CF60C-B2FF-4A38-8FB8-CDC6580370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6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xmlns="" id="{F9A1A82E-C455-4D62-87AD-072BAD71D3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25446">
            <a:off x="6642499" y="1447606"/>
            <a:ext cx="4607127" cy="4382149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ru-RU" noProof="0"/>
              <a:t>Вставьте или перетащите свое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вый столбец">
            <a:extLst>
              <a:ext uri="{FF2B5EF4-FFF2-40B4-BE49-F238E27FC236}">
                <a16:creationId xmlns:a16="http://schemas.microsoft.com/office/drawing/2014/main" xmlns="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3852" y="1620000"/>
            <a:ext cx="5148000" cy="43560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3DB24F2-8611-4CED-82E6-B39DDE5F317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Вставьте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F44960E-2D2E-4839-BD7C-0F8AD25C39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7B594B1-88C5-456F-90A0-0086239D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Подзаголовок">
            <a:extLst>
              <a:ext uri="{FF2B5EF4-FFF2-40B4-BE49-F238E27FC236}">
                <a16:creationId xmlns:a16="http://schemas.microsoft.com/office/drawing/2014/main" xmlns="" id="{78289026-6917-4978-A472-F15BCDEC8F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xmlns="" id="{5A196955-8F7D-4C32-97DE-AEF0368A4F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-240000">
            <a:off x="815176" y="1653000"/>
            <a:ext cx="4188297" cy="3983772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ru-RU" noProof="0"/>
              <a:t>Вставьте или перетащите свое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вый столбец">
            <a:extLst>
              <a:ext uri="{FF2B5EF4-FFF2-40B4-BE49-F238E27FC236}">
                <a16:creationId xmlns:a16="http://schemas.microsoft.com/office/drawing/2014/main" xmlns="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980000"/>
            <a:ext cx="5148000" cy="39960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3" name="Левый заголовок">
            <a:extLst>
              <a:ext uri="{FF2B5EF4-FFF2-40B4-BE49-F238E27FC236}">
                <a16:creationId xmlns:a16="http://schemas.microsoft.com/office/drawing/2014/main" xmlns="" id="{2241B0A0-0033-49FF-89B8-142165C8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620000"/>
            <a:ext cx="5148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 rtl="0"/>
            <a:r>
              <a:rPr lang="ru-RU" noProof="0"/>
              <a:t>Сравнение А</a:t>
            </a:r>
          </a:p>
        </p:txBody>
      </p:sp>
      <p:sp>
        <p:nvSpPr>
          <p:cNvPr id="4" name="Правый столбец">
            <a:extLst>
              <a:ext uri="{FF2B5EF4-FFF2-40B4-BE49-F238E27FC236}">
                <a16:creationId xmlns:a16="http://schemas.microsoft.com/office/drawing/2014/main" xmlns="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2" y="1980000"/>
            <a:ext cx="5148000" cy="39960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5" name="Правый заголовок">
            <a:extLst>
              <a:ext uri="{FF2B5EF4-FFF2-40B4-BE49-F238E27FC236}">
                <a16:creationId xmlns:a16="http://schemas.microsoft.com/office/drawing/2014/main" xmlns="" id="{069A9930-1B94-49BC-B4A6-B597F155D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852" y="1620000"/>
            <a:ext cx="5148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 rtl="0"/>
            <a:r>
              <a:rPr lang="ru-RU" noProof="0"/>
              <a:t>Сравнение Б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/>
              <a:t>Вставьте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xmlns="" id="{562C7CD9-CB55-4F70-A744-4CE7E989B7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176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9">
            <a:extLst>
              <a:ext uri="{FF2B5EF4-FFF2-40B4-BE49-F238E27FC236}">
                <a16:creationId xmlns:a16="http://schemas.microsoft.com/office/drawing/2014/main" xmlns="" id="{C61D064C-E3B6-4083-AA82-86B9597F64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2945" y="272371"/>
            <a:ext cx="11587723" cy="5858250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6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ru-RU" noProof="0"/>
              <a:t>Вставьте или перетащите свое изображение</a:t>
            </a:r>
          </a:p>
        </p:txBody>
      </p:sp>
      <p:sp>
        <p:nvSpPr>
          <p:cNvPr id="10" name="Подпись">
            <a:extLst>
              <a:ext uri="{FF2B5EF4-FFF2-40B4-BE49-F238E27FC236}">
                <a16:creationId xmlns:a16="http://schemas.microsoft.com/office/drawing/2014/main" xmlns="" id="{5A70EA03-FE8B-434C-B782-91A7B9C7F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9" y="4969344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ru-RU" noProof="0" dirty="0"/>
              <a:t>Поместите здесь подпись изображения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066C7D9D-14F8-439B-BF3A-4FD92655E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ru-RU" noProof="0"/>
              <a:t>Вставьте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ECD56683-8CB5-4968-8A12-08636FD59A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618DE12-A339-47CE-B9C6-FC45309B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ультимедиа 2">
            <a:extLst>
              <a:ext uri="{FF2B5EF4-FFF2-40B4-BE49-F238E27FC236}">
                <a16:creationId xmlns:a16="http://schemas.microsoft.com/office/drawing/2014/main" xmlns="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302400" y="273600"/>
            <a:ext cx="11588400" cy="5857200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видео</a:t>
            </a:r>
          </a:p>
        </p:txBody>
      </p:sp>
      <p:sp>
        <p:nvSpPr>
          <p:cNvPr id="5" name="Подпись">
            <a:extLst>
              <a:ext uri="{FF2B5EF4-FFF2-40B4-BE49-F238E27FC236}">
                <a16:creationId xmlns:a16="http://schemas.microsoft.com/office/drawing/2014/main" xmlns="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9" y="4969344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ru-RU" noProof="0" dirty="0"/>
              <a:t>Поместите здесь подпись изображения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6B2CB348-8257-4D28-BE24-32B39A1B7D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ru-RU" noProof="0"/>
              <a:t>Вставьте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AE8A99D-8979-4FE1-BF8C-295F11174C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77C18D6B-CE70-4DA0-9030-0A2B9A3B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5006" y="213496"/>
            <a:ext cx="11703600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ru-RU" noProof="0"/>
              <a:t>Вставьте или перетащите свое изображение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1731" y="3817743"/>
            <a:ext cx="3253153" cy="1543717"/>
          </a:xfrm>
          <a:prstGeom prst="roundRect">
            <a:avLst>
              <a:gd name="adj" fmla="val 4701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 rtl="0"/>
            <a:r>
              <a:rPr lang="ru-RU" noProof="0"/>
              <a:t>Имя</a:t>
            </a:r>
          </a:p>
        </p:txBody>
      </p:sp>
      <p:sp>
        <p:nvSpPr>
          <p:cNvPr id="6" name="Полилиния: Фигура 5">
            <a:extLst>
              <a:ext uri="{FF2B5EF4-FFF2-40B4-BE49-F238E27FC236}">
                <a16:creationId xmlns:a16="http://schemas.microsoft.com/office/drawing/2014/main" xmlns="" id="{F4B21DA0-507D-4272-B364-60352FA5AE0D}"/>
              </a:ext>
            </a:extLst>
          </p:cNvPr>
          <p:cNvSpPr/>
          <p:nvPr userDrawn="1"/>
        </p:nvSpPr>
        <p:spPr>
          <a:xfrm>
            <a:off x="571500" y="6286500"/>
            <a:ext cx="1562100" cy="572206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олилиния: Фигура 6">
            <a:extLst>
              <a:ext uri="{FF2B5EF4-FFF2-40B4-BE49-F238E27FC236}">
                <a16:creationId xmlns:a16="http://schemas.microsoft.com/office/drawing/2014/main" xmlns="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xmlns="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739FA77-7C02-48DF-9C68-79BA2D1A1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2097" y="4371921"/>
            <a:ext cx="3252787" cy="782252"/>
          </a:xfrm>
          <a:noFill/>
          <a:scene3d>
            <a:camera prst="isometricOffAxis1Right"/>
            <a:lightRig rig="flat" dir="t"/>
          </a:scene3d>
          <a:sp3d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1400" dirty="0">
                <a:solidFill>
                  <a:schemeClr val="bg1"/>
                </a:solidFill>
              </a:defRPr>
            </a:lvl1pPr>
          </a:lstStyle>
          <a:p>
            <a:pPr marL="263525" lvl="0" indent="-263525" rtl="0"/>
            <a:r>
              <a:rPr lang="ru-RU" noProof="0"/>
              <a:t>Контактный номер или электронная почта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659773"/>
            <a:ext cx="3717377" cy="1543717"/>
          </a:xfrm>
          <a:prstGeom prst="roundRect">
            <a:avLst>
              <a:gd name="adj" fmla="val 1885"/>
            </a:avLst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ru-RU" noProof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679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 6">
            <a:extLst>
              <a:ext uri="{FF2B5EF4-FFF2-40B4-BE49-F238E27FC236}">
                <a16:creationId xmlns:a16="http://schemas.microsoft.com/office/drawing/2014/main" xmlns="" id="{B6FA644A-F3A0-4E77-8006-4E9313CFAECF}"/>
              </a:ext>
            </a:extLst>
          </p:cNvPr>
          <p:cNvSpPr/>
          <p:nvPr userDrawn="1"/>
        </p:nvSpPr>
        <p:spPr>
          <a:xfrm>
            <a:off x="11078540" y="6474401"/>
            <a:ext cx="1113461" cy="384309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xmlns="" id="{3E82C31E-EBEB-4EA2-9475-DA53CE96F5C1}"/>
              </a:ext>
            </a:extLst>
          </p:cNvPr>
          <p:cNvSpPr/>
          <p:nvPr userDrawn="1"/>
        </p:nvSpPr>
        <p:spPr>
          <a:xfrm flipH="1">
            <a:off x="9850380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608" y="2140288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подзаголовок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10" y="877519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0B15AB5F-4F50-4427-AD6F-D870D575D303}"/>
              </a:ext>
            </a:extLst>
          </p:cNvPr>
          <p:cNvGrpSpPr/>
          <p:nvPr userDrawn="1"/>
        </p:nvGrpSpPr>
        <p:grpSpPr>
          <a:xfrm>
            <a:off x="6888809" y="4628505"/>
            <a:ext cx="5061352" cy="1759505"/>
            <a:chOff x="8728670" y="6273383"/>
            <a:chExt cx="1239937" cy="431046"/>
          </a:xfrm>
        </p:grpSpPr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xmlns="" id="{2597A289-B414-421D-BD3A-05652611BC93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xmlns="" id="{8AD8FE81-CB3D-4D42-8E26-D7AF691788C3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xmlns="" id="{2E46A888-4674-484D-A97F-58AB03263F01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C029A39E-2FCE-4AC1-B6BF-3F17214A82E8}"/>
              </a:ext>
            </a:extLst>
          </p:cNvPr>
          <p:cNvGrpSpPr/>
          <p:nvPr userDrawn="1"/>
        </p:nvGrpSpPr>
        <p:grpSpPr>
          <a:xfrm>
            <a:off x="6802319" y="4782076"/>
            <a:ext cx="5061352" cy="1759505"/>
            <a:chOff x="8642180" y="6426954"/>
            <a:chExt cx="1239937" cy="431046"/>
          </a:xfrm>
        </p:grpSpPr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E8D1DAD7-3F8B-49E7-84AB-D4C11FE93AB1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4" name="Полилиния: Фигура 33">
              <a:extLst>
                <a:ext uri="{FF2B5EF4-FFF2-40B4-BE49-F238E27FC236}">
                  <a16:creationId xmlns:a16="http://schemas.microsoft.com/office/drawing/2014/main" xmlns="" id="{AC2B2A9C-E88E-45A9-B34C-EB1FF1122DA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xmlns="" id="{C5826EAE-8715-4A15-A3B8-C1EC170BBCD2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71C13A3B-158A-4034-8CFE-21E36AAF029D}"/>
              </a:ext>
            </a:extLst>
          </p:cNvPr>
          <p:cNvGrpSpPr/>
          <p:nvPr userDrawn="1"/>
        </p:nvGrpSpPr>
        <p:grpSpPr>
          <a:xfrm flipH="1">
            <a:off x="6447933" y="4224480"/>
            <a:ext cx="5615659" cy="2493711"/>
            <a:chOff x="9383123" y="5395138"/>
            <a:chExt cx="1033607" cy="458987"/>
          </a:xfrm>
        </p:grpSpPr>
        <p:sp>
          <p:nvSpPr>
            <p:cNvPr id="37" name="Звезда: 4 точки 36">
              <a:extLst>
                <a:ext uri="{FF2B5EF4-FFF2-40B4-BE49-F238E27FC236}">
                  <a16:creationId xmlns:a16="http://schemas.microsoft.com/office/drawing/2014/main" xmlns="" id="{769320C8-8F90-42EE-A2A9-8E01D8079922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xmlns="" id="{BAEC5EDA-C3E8-49E4-A0B4-B01B44B8EFE5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39" name="Звезда: 4 точки 38">
              <a:extLst>
                <a:ext uri="{FF2B5EF4-FFF2-40B4-BE49-F238E27FC236}">
                  <a16:creationId xmlns:a16="http://schemas.microsoft.com/office/drawing/2014/main" xmlns="" id="{1B328F5D-47A9-41D3-8E16-FF8AF36B9CB4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xmlns="" id="{E99630BE-B4B4-4A70-9B0C-37FCB15AF160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xmlns="" id="{A6E5D1C0-27CB-47A0-B30F-63E54596729A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xmlns="" id="{9DA80EBF-B597-4747-988B-A32BD4AC8723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xmlns="" id="{0FD17105-35E3-4EF9-992F-0670DCB76D83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4" name="Звезда: 4 точки 43">
              <a:extLst>
                <a:ext uri="{FF2B5EF4-FFF2-40B4-BE49-F238E27FC236}">
                  <a16:creationId xmlns:a16="http://schemas.microsoft.com/office/drawing/2014/main" xmlns="" id="{DE363C40-0EFB-49A3-9021-ABE62BF01B3D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xmlns="" id="{E259F1B0-7C60-4369-A792-90619BC323BB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noProof="0">
                <a:solidFill>
                  <a:srgbClr val="093C7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82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 7">
            <a:extLst>
              <a:ext uri="{FF2B5EF4-FFF2-40B4-BE49-F238E27FC236}">
                <a16:creationId xmlns:a16="http://schemas.microsoft.com/office/drawing/2014/main" xmlns="" id="{100CBD56-9D84-49AF-8EB1-7EFF2ED45ABA}"/>
              </a:ext>
            </a:extLst>
          </p:cNvPr>
          <p:cNvSpPr/>
          <p:nvPr userDrawn="1"/>
        </p:nvSpPr>
        <p:spPr>
          <a:xfrm>
            <a:off x="37727" y="126803"/>
            <a:ext cx="12116546" cy="6143119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0" tIns="0" rIns="0" bIns="0" rtlCol="0" anchor="ctr"/>
          <a:lstStyle/>
          <a:p>
            <a:pPr algn="ctr" rtl="0"/>
            <a:endParaRPr lang="ru-RU" sz="1200" b="1" dirty="0">
              <a:solidFill>
                <a:srgbClr val="093C7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0BB4A583-1249-4DF2-9D72-19A0338D9084}"/>
              </a:ext>
            </a:extLst>
          </p:cNvPr>
          <p:cNvSpPr/>
          <p:nvPr userDrawn="1"/>
        </p:nvSpPr>
        <p:spPr>
          <a:xfrm>
            <a:off x="245006" y="213496"/>
            <a:ext cx="11701988" cy="5969731"/>
          </a:xfrm>
          <a:prstGeom prst="roundRect">
            <a:avLst>
              <a:gd name="adj" fmla="val 1137"/>
            </a:avLst>
          </a:prstGeom>
          <a:solidFill>
            <a:schemeClr val="bg1"/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ru-RU" sz="1200" b="1" dirty="0">
              <a:solidFill>
                <a:schemeClr val="accent1"/>
              </a:solidFill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8D25D23A-F185-4BD8-99E6-565B0BBFE9F3}"/>
              </a:ext>
            </a:extLst>
          </p:cNvPr>
          <p:cNvGrpSpPr/>
          <p:nvPr userDrawn="1"/>
        </p:nvGrpSpPr>
        <p:grpSpPr>
          <a:xfrm>
            <a:off x="8728670" y="6273383"/>
            <a:ext cx="1239937" cy="431046"/>
            <a:chOff x="8728670" y="6273383"/>
            <a:chExt cx="1239937" cy="431046"/>
          </a:xfrm>
        </p:grpSpPr>
        <p:sp>
          <p:nvSpPr>
            <p:cNvPr id="15" name="Полилиния: фигура 14">
              <a:extLst>
                <a:ext uri="{FF2B5EF4-FFF2-40B4-BE49-F238E27FC236}">
                  <a16:creationId xmlns:a16="http://schemas.microsoft.com/office/drawing/2014/main" xmlns="" id="{3C45A64A-9BCB-443A-9AB8-94DC2A544ADB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xmlns="" id="{D28F136C-E09B-4382-8492-A8B05C90A242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xmlns="" id="{E0B4077F-335A-45BC-9937-9FCD6E16B0A6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984CF1B0-F369-4CEE-87D9-7AE6395110ED}"/>
              </a:ext>
            </a:extLst>
          </p:cNvPr>
          <p:cNvGrpSpPr/>
          <p:nvPr userDrawn="1"/>
        </p:nvGrpSpPr>
        <p:grpSpPr>
          <a:xfrm>
            <a:off x="8642180" y="6426954"/>
            <a:ext cx="1239937" cy="431046"/>
            <a:chOff x="8642180" y="6426954"/>
            <a:chExt cx="1239937" cy="431046"/>
          </a:xfrm>
        </p:grpSpPr>
        <p:sp>
          <p:nvSpPr>
            <p:cNvPr id="19" name="Полилиния: Фигура 18">
              <a:extLst>
                <a:ext uri="{FF2B5EF4-FFF2-40B4-BE49-F238E27FC236}">
                  <a16:creationId xmlns:a16="http://schemas.microsoft.com/office/drawing/2014/main" xmlns="" id="{8FF8C544-8C01-4214-A6D5-78B036DDB783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931249C5-9BDE-4C6D-836B-F1D2A843114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BF30E73C-163D-4954-9B40-8B9B5957D8C7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xmlns="" id="{9B5A1FE4-8465-4C23-8CC2-35C962CC4A91}"/>
              </a:ext>
            </a:extLst>
          </p:cNvPr>
          <p:cNvSpPr/>
          <p:nvPr userDrawn="1"/>
        </p:nvSpPr>
        <p:spPr>
          <a:xfrm>
            <a:off x="0" y="5767565"/>
            <a:ext cx="1704148" cy="1091142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xmlns="" id="{6E716283-43D3-4AD8-AE49-2F849EA75420}"/>
              </a:ext>
            </a:extLst>
          </p:cNvPr>
          <p:cNvSpPr/>
          <p:nvPr userDrawn="1"/>
        </p:nvSpPr>
        <p:spPr>
          <a:xfrm>
            <a:off x="8418120" y="5962136"/>
            <a:ext cx="2597641" cy="896571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590071" y="6366107"/>
            <a:ext cx="464400" cy="414000"/>
          </a:xfrm>
          <a:prstGeom prst="round2Diag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lIns="0" tIns="0" rIns="0" bIns="0" rtlCol="0" anchor="ctr"/>
          <a:lstStyle>
            <a:lvl1pPr>
              <a:defRPr lang="en-ZA" b="1" smtClean="0">
                <a:solidFill>
                  <a:srgbClr val="093C71"/>
                </a:solidFill>
              </a:defRPr>
            </a:lvl1pPr>
          </a:lstStyle>
          <a:p>
            <a:pPr algn="ctr" rtl="0"/>
            <a:fld id="{058DB212-BFA2-403F-85EF-DFD3FF6D973A}" type="slidenum">
              <a:rPr lang="ru-RU" smtClean="0"/>
              <a:pPr algn="ctr"/>
              <a:t>‹#›</a:t>
            </a:fld>
            <a:endParaRPr lang="ru-RU" dirty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xmlns="" id="{B17F4A1C-7391-4BD8-BD3D-CBF939D7D8BC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89A440CA-01DA-4BC0-A847-A34BF3424846}"/>
              </a:ext>
            </a:extLst>
          </p:cNvPr>
          <p:cNvGrpSpPr/>
          <p:nvPr userDrawn="1"/>
        </p:nvGrpSpPr>
        <p:grpSpPr>
          <a:xfrm flipH="1">
            <a:off x="8411956" y="6094197"/>
            <a:ext cx="1375732" cy="610913"/>
            <a:chOff x="9383123" y="5395138"/>
            <a:chExt cx="1033607" cy="458987"/>
          </a:xfrm>
        </p:grpSpPr>
        <p:sp>
          <p:nvSpPr>
            <p:cNvPr id="24" name="Звезда: 4 точки 23">
              <a:extLst>
                <a:ext uri="{FF2B5EF4-FFF2-40B4-BE49-F238E27FC236}">
                  <a16:creationId xmlns:a16="http://schemas.microsoft.com/office/drawing/2014/main" xmlns="" id="{D3431C64-7776-45DB-83ED-15BC9C659E19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15FAEDD7-76AD-4708-8E7A-2C997302FA03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6" name="Звезда: 4 точки 25">
              <a:extLst>
                <a:ext uri="{FF2B5EF4-FFF2-40B4-BE49-F238E27FC236}">
                  <a16:creationId xmlns:a16="http://schemas.microsoft.com/office/drawing/2014/main" xmlns="" id="{46D34953-6EC1-42DA-8FD4-32F3F34E6445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7F9E5C4E-3AE1-4820-83D7-6B70A6EFE348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1D50A98D-CC10-4A93-8540-D05875C47CB8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C022A217-8256-4458-A53F-5C84E6AC4937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DA6D9DA0-F1F0-4A4D-ABD0-B3A494AFCDD0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1" name="Звезда: 4 точки 30">
              <a:extLst>
                <a:ext uri="{FF2B5EF4-FFF2-40B4-BE49-F238E27FC236}">
                  <a16:creationId xmlns:a16="http://schemas.microsoft.com/office/drawing/2014/main" xmlns="" id="{B15996FA-B4C4-4701-9999-672BEDEDC313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xmlns="" id="{6D211178-F62A-49D4-A271-4287AD4FFC85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sz="1200" b="1" dirty="0">
                <a:solidFill>
                  <a:srgbClr val="093C71"/>
                </a:solidFill>
              </a:endParaRPr>
            </a:p>
          </p:txBody>
        </p:sp>
      </p:grpSp>
      <p:sp>
        <p:nvSpPr>
          <p:cNvPr id="33" name="Надпись 32">
            <a:extLst>
              <a:ext uri="{FF2B5EF4-FFF2-40B4-BE49-F238E27FC236}">
                <a16:creationId xmlns:a16="http://schemas.microsoft.com/office/drawing/2014/main" xmlns="" id="{509AB21E-1779-462B-85E3-931F25C14054}"/>
              </a:ext>
            </a:extLst>
          </p:cNvPr>
          <p:cNvSpPr txBox="1"/>
          <p:nvPr userDrawn="1"/>
        </p:nvSpPr>
        <p:spPr>
          <a:xfrm>
            <a:off x="9805171" y="6392005"/>
            <a:ext cx="1716681" cy="343154"/>
          </a:xfrm>
          <a:custGeom>
            <a:avLst/>
            <a:gdLst>
              <a:gd name="connsiteX0" fmla="*/ 0 w 1528648"/>
              <a:gd name="connsiteY0" fmla="*/ 0 h 311958"/>
              <a:gd name="connsiteX1" fmla="*/ 1528648 w 1528648"/>
              <a:gd name="connsiteY1" fmla="*/ 0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0 w 1528648"/>
              <a:gd name="connsiteY0" fmla="*/ 0 h 311958"/>
              <a:gd name="connsiteX1" fmla="*/ 1526744 w 1528648"/>
              <a:gd name="connsiteY1" fmla="*/ 25328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31971 w 1560619"/>
              <a:gd name="connsiteY0" fmla="*/ 0 h 311958"/>
              <a:gd name="connsiteX1" fmla="*/ 1558715 w 1560619"/>
              <a:gd name="connsiteY1" fmla="*/ 25328 h 311958"/>
              <a:gd name="connsiteX2" fmla="*/ 1560619 w 1560619"/>
              <a:gd name="connsiteY2" fmla="*/ 311958 h 311958"/>
              <a:gd name="connsiteX3" fmla="*/ 0 w 1560619"/>
              <a:gd name="connsiteY3" fmla="*/ 271347 h 311958"/>
              <a:gd name="connsiteX4" fmla="*/ 31971 w 1560619"/>
              <a:gd name="connsiteY4" fmla="*/ 0 h 31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619" h="311958">
                <a:moveTo>
                  <a:pt x="31971" y="0"/>
                </a:moveTo>
                <a:lnTo>
                  <a:pt x="1558715" y="25328"/>
                </a:lnTo>
                <a:cubicBezTo>
                  <a:pt x="1559350" y="120871"/>
                  <a:pt x="1559984" y="216415"/>
                  <a:pt x="1560619" y="311958"/>
                </a:cubicBezTo>
                <a:lnTo>
                  <a:pt x="0" y="271347"/>
                </a:lnTo>
                <a:lnTo>
                  <a:pt x="31971" y="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dist="25400" dir="2700000" algn="tl" rotWithShape="0">
              <a:schemeClr val="tx1"/>
            </a:outerShdw>
          </a:effectLst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200" b="1">
                <a:solidFill>
                  <a:srgbClr val="093C71"/>
                </a:solidFill>
              </a:defRPr>
            </a:lvl1pPr>
          </a:lstStyle>
          <a:p>
            <a:pPr rtl="0"/>
            <a:r>
              <a:rPr lang="ru-RU" noProof="1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+mn-lt"/>
                <a:cs typeface="Courier New" panose="02070309020205020404" pitchFamily="49" charset="0"/>
              </a:rPr>
              <a:t>Иван Воронков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59175" y="559677"/>
            <a:ext cx="10862677" cy="4462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59174" y="1260000"/>
            <a:ext cx="10862677" cy="44768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A954C2B-6B0B-4286-BFA4-F6131386B0E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52483" y="6414220"/>
            <a:ext cx="4114800" cy="249385"/>
          </a:xfrm>
          <a:prstGeom prst="roundRect">
            <a:avLst>
              <a:gd name="adj" fmla="val 1666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72000" tIns="0" rIns="0" bIns="0" rtlCol="0" anchor="ctr"/>
          <a:lstStyle>
            <a:lvl1pPr>
              <a:defRPr lang="en-ZA" sz="900" b="0" smtClean="0">
                <a:solidFill>
                  <a:srgbClr val="093C71"/>
                </a:solidFill>
              </a:defRPr>
            </a:lvl1pPr>
          </a:lstStyle>
          <a:p>
            <a:pPr rtl="0"/>
            <a:r>
              <a:rPr lang="ru-RU"/>
              <a:t>Вставьте нижний колонтитул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56" r:id="rId5"/>
    <p:sldLayoutId id="2147483660" r:id="rId6"/>
    <p:sldLayoutId id="2147483661" r:id="rId7"/>
    <p:sldLayoutId id="2147483663" r:id="rId8"/>
    <p:sldLayoutId id="2147483664" r:id="rId9"/>
    <p:sldLayoutId id="2147483665" r:id="rId10"/>
    <p:sldLayoutId id="2147483666" r:id="rId11"/>
    <p:sldLayoutId id="2147483650" r:id="rId12"/>
    <p:sldLayoutId id="2147483652" r:id="rId13"/>
    <p:sldLayoutId id="2147483667" r:id="rId14"/>
    <p:sldLayoutId id="2147483668" r:id="rId15"/>
    <p:sldLayoutId id="2147483654" r:id="rId16"/>
    <p:sldLayoutId id="2147483655" r:id="rId17"/>
    <p:sldLayoutId id="214748366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топка книг" title="Стопка книг">
            <a:extLst>
              <a:ext uri="{FF2B5EF4-FFF2-40B4-BE49-F238E27FC236}">
                <a16:creationId xmlns:a16="http://schemas.microsoft.com/office/drawing/2014/main" xmlns="" id="{2558B793-7BCF-4C70-BC5C-CDE5EECF8F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2440" y="202474"/>
            <a:ext cx="7568137" cy="6532639"/>
          </a:xfrm>
        </p:spPr>
      </p:pic>
      <p:sp>
        <p:nvSpPr>
          <p:cNvPr id="19" name="Подзаголовок 4">
            <a:extLst>
              <a:ext uri="{FF2B5EF4-FFF2-40B4-BE49-F238E27FC236}">
                <a16:creationId xmlns:a16="http://schemas.microsoft.com/office/drawing/2014/main" xmlns="" id="{00D8A8D0-CEB2-0889-AC38-D89A799A9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564" y="2706066"/>
            <a:ext cx="6503086" cy="1594219"/>
          </a:xfrm>
          <a:solidFill>
            <a:srgbClr val="0070C0"/>
          </a:solidFill>
          <a:scene3d>
            <a:camera prst="isometricOffAxis1Right"/>
            <a:lightRig rig="flat" dir="t"/>
          </a:scene3d>
          <a:sp3d extrusionH="419100">
            <a:extrusionClr>
              <a:schemeClr val="bg1"/>
            </a:extrusionClr>
          </a:sp3d>
        </p:spPr>
        <p:txBody>
          <a:bodyPr rtlCol="0">
            <a:sp3d prstMaterial="powder"/>
          </a:bodyPr>
          <a:lstStyle/>
          <a:p>
            <a:r>
              <a:rPr lang="ru-RU" sz="2000" noProof="1">
                <a:latin typeface="+mj-lt"/>
              </a:rPr>
              <a:t>Реализация системы наставничества в колледже  </a:t>
            </a:r>
            <a:br>
              <a:rPr lang="ru-RU" sz="2000" noProof="1">
                <a:latin typeface="+mj-lt"/>
              </a:rPr>
            </a:br>
            <a:r>
              <a:rPr lang="ru-RU" sz="2000" noProof="1">
                <a:latin typeface="+mj-lt"/>
              </a:rPr>
              <a:t>по модели "педагог-педагог"</a:t>
            </a:r>
            <a:endParaRPr lang="ru-RU" sz="2000" noProof="1">
              <a:latin typeface="+mj-lt"/>
            </a:endParaRPr>
          </a:p>
        </p:txBody>
      </p:sp>
      <p:sp>
        <p:nvSpPr>
          <p:cNvPr id="11" name="Заголовок 112">
            <a:extLst>
              <a:ext uri="{FF2B5EF4-FFF2-40B4-BE49-F238E27FC236}">
                <a16:creationId xmlns:a16="http://schemas.microsoft.com/office/drawing/2014/main" xmlns="" id="{910223B3-C4C6-C936-D319-FCA8EFD1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492630">
            <a:off x="237356" y="1333825"/>
            <a:ext cx="6833937" cy="2459522"/>
          </a:xfrm>
        </p:spPr>
        <p:txBody>
          <a:bodyPr rtlCol="0"/>
          <a:lstStyle/>
          <a:p>
            <a:pPr>
              <a:lnSpc>
                <a:spcPct val="65000"/>
              </a:lnSpc>
            </a:pPr>
            <a:r>
              <a:rPr lang="ru-RU" sz="3200" b="1" dirty="0" smtClean="0">
                <a:solidFill>
                  <a:schemeClr val="accent5"/>
                </a:solidFill>
                <a:latin typeface="Bookman Old Style" panose="02050604050505020204" pitchFamily="18" charset="0"/>
              </a:rPr>
              <a:t>Час наставничества</a:t>
            </a:r>
            <a:br>
              <a:rPr lang="ru-RU" sz="3200" b="1" dirty="0" smtClean="0">
                <a:solidFill>
                  <a:schemeClr val="accent5"/>
                </a:solidFill>
                <a:latin typeface="Bookman Old Style" panose="02050604050505020204" pitchFamily="18" charset="0"/>
              </a:rPr>
            </a:br>
            <a:endParaRPr lang="ru-RU" sz="3200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C814B337-7B69-7A4C-DA5A-95DD91B613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10800000">
            <a:off x="5114267" y="6198597"/>
            <a:ext cx="1721437" cy="598432"/>
            <a:chOff x="8642180" y="6426954"/>
            <a:chExt cx="1239937" cy="431046"/>
          </a:xfrm>
          <a:solidFill>
            <a:srgbClr val="0070C0"/>
          </a:solidFill>
        </p:grpSpPr>
        <p:sp>
          <p:nvSpPr>
            <p:cNvPr id="27" name="Полилиния: Фигура 82">
              <a:extLst>
                <a:ext uri="{FF2B5EF4-FFF2-40B4-BE49-F238E27FC236}">
                  <a16:creationId xmlns:a16="http://schemas.microsoft.com/office/drawing/2014/main" xmlns="" id="{F193C1BA-7979-4FDB-5462-48FE66C38464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grpFill/>
            <a:ln w="3175">
              <a:solidFill>
                <a:srgbClr val="0070C0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8" name="Полилиния: Фигура 83">
              <a:extLst>
                <a:ext uri="{FF2B5EF4-FFF2-40B4-BE49-F238E27FC236}">
                  <a16:creationId xmlns:a16="http://schemas.microsoft.com/office/drawing/2014/main" xmlns="" id="{032B6BDD-1021-EBBB-D780-9D73C9719F49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grpFill/>
            <a:ln w="3175">
              <a:solidFill>
                <a:srgbClr val="0070C0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9" name="Полилиния: Фигура 84">
              <a:extLst>
                <a:ext uri="{FF2B5EF4-FFF2-40B4-BE49-F238E27FC236}">
                  <a16:creationId xmlns:a16="http://schemas.microsoft.com/office/drawing/2014/main" xmlns="" id="{750ED101-BF5C-4080-23AA-5E03312DABEC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grpFill/>
            <a:ln w="3175">
              <a:solidFill>
                <a:srgbClr val="0070C0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06530B2-B0E0-4925-3E9C-0F173801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10800000">
            <a:off x="5791264" y="6144105"/>
            <a:ext cx="1721437" cy="598432"/>
            <a:chOff x="8728670" y="6273383"/>
            <a:chExt cx="1239937" cy="431046"/>
          </a:xfrm>
          <a:solidFill>
            <a:srgbClr val="0070C0"/>
          </a:solidFill>
        </p:grpSpPr>
        <p:sp>
          <p:nvSpPr>
            <p:cNvPr id="31" name="Полилиния: фигура 78">
              <a:extLst>
                <a:ext uri="{FF2B5EF4-FFF2-40B4-BE49-F238E27FC236}">
                  <a16:creationId xmlns:a16="http://schemas.microsoft.com/office/drawing/2014/main" xmlns="" id="{3B13AC8D-AEF8-4D15-2DA9-F1C1A91B2F5D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32" name="Полилиния: Фигура 79">
              <a:extLst>
                <a:ext uri="{FF2B5EF4-FFF2-40B4-BE49-F238E27FC236}">
                  <a16:creationId xmlns:a16="http://schemas.microsoft.com/office/drawing/2014/main" xmlns="" id="{802FC5B7-2429-45E5-0A5C-9A1F59896CC2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33" name="Полилиния: Фигура 80">
              <a:extLst>
                <a:ext uri="{FF2B5EF4-FFF2-40B4-BE49-F238E27FC236}">
                  <a16:creationId xmlns:a16="http://schemas.microsoft.com/office/drawing/2014/main" xmlns="" id="{A962C1A5-F095-3E1F-532D-C52FC6545E45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34" name="Полилиния: фигура 96">
            <a:extLst>
              <a:ext uri="{FF2B5EF4-FFF2-40B4-BE49-F238E27FC236}">
                <a16:creationId xmlns:a16="http://schemas.microsoft.com/office/drawing/2014/main" xmlns="" id="{1D4026F8-86F9-F2B8-AF07-C0A365C61C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2620125" y="6137627"/>
            <a:ext cx="3906499" cy="720372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56377" y="4687644"/>
            <a:ext cx="8614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</a:rPr>
              <a:t>ГБПОУ Кушнаренковский многопрофильный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</a:rPr>
              <a:t>профессиональный колледж имени 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</a:rPr>
              <a:t>Д.Б.Мурзина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Black"/>
            </a:endParaRPr>
          </a:p>
        </p:txBody>
      </p:sp>
      <p:pic>
        <p:nvPicPr>
          <p:cNvPr id="2053" name="Picture 5" descr="C:\Users\Admin\Downloads\я-photoaidcom-cropped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512" y="1149980"/>
            <a:ext cx="2626400" cy="26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12">
            <a:extLst>
              <a:ext uri="{FF2B5EF4-FFF2-40B4-BE49-F238E27FC236}">
                <a16:creationId xmlns:a16="http://schemas.microsoft.com/office/drawing/2014/main" xmlns="" id="{9D81B42D-EBC9-BDDE-DA35-1A6284B2FE40}"/>
              </a:ext>
            </a:extLst>
          </p:cNvPr>
          <p:cNvSpPr txBox="1">
            <a:spLocks/>
          </p:cNvSpPr>
          <p:nvPr/>
        </p:nvSpPr>
        <p:spPr>
          <a:xfrm>
            <a:off x="6717650" y="3793347"/>
            <a:ext cx="2539265" cy="1355960"/>
          </a:xfrm>
          <a:prstGeom prst="rect">
            <a:avLst/>
          </a:prstGeom>
          <a:noFill/>
          <a:scene3d>
            <a:camera prst="isometricOffAxis1Right">
              <a:rot lat="360000" lon="900000" rev="0"/>
            </a:camera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kern="1200" spc="-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65000"/>
              </a:lnSpc>
            </a:pP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Исхакова </a:t>
            </a:r>
            <a:r>
              <a:rPr lang="ru-RU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Айгуль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Ф</a:t>
            </a:r>
            <a:r>
              <a:rPr lang="ru-RU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анисовна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561A848-9EBA-7B31-B60F-B732B7C4F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26158"/>
            <a:ext cx="1312752" cy="186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1331478-323F-2916-9C82-EC826BEDC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6FA43DF-9AF5-D10D-C309-6C6F4FD54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67" y="4485914"/>
            <a:ext cx="1176436" cy="16675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F2AE526-EFF2-2FE7-3A74-4B599395873B}"/>
              </a:ext>
            </a:extLst>
          </p:cNvPr>
          <p:cNvSpPr/>
          <p:nvPr/>
        </p:nvSpPr>
        <p:spPr>
          <a:xfrm>
            <a:off x="9888220" y="6443980"/>
            <a:ext cx="1600200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+mj-lt"/>
              </a:rPr>
              <a:t>Лайфхак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21C0DD4-DB75-97CF-8523-D7448818B3FA}"/>
              </a:ext>
            </a:extLst>
          </p:cNvPr>
          <p:cNvSpPr txBox="1"/>
          <p:nvPr/>
        </p:nvSpPr>
        <p:spPr>
          <a:xfrm>
            <a:off x="560072" y="428600"/>
            <a:ext cx="110718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+mj-lt"/>
              </a:rPr>
              <a:t>Совершенствование уровня профессионального мастерства </a:t>
            </a:r>
            <a:endParaRPr lang="ru-RU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B1BB18-3582-795C-7AEC-BCCCE44861BD}"/>
              </a:ext>
            </a:extLst>
          </p:cNvPr>
          <p:cNvSpPr txBox="1"/>
          <p:nvPr/>
        </p:nvSpPr>
        <p:spPr>
          <a:xfrm>
            <a:off x="560071" y="1365179"/>
            <a:ext cx="62624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>
              <a:spcAft>
                <a:spcPts val="5000"/>
              </a:spcAft>
            </a:pPr>
            <a:endParaRPr lang="ru-RU" sz="20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939C3E-5001-192E-1807-03E4F8E07EFE}"/>
              </a:ext>
            </a:extLst>
          </p:cNvPr>
          <p:cNvSpPr txBox="1"/>
          <p:nvPr/>
        </p:nvSpPr>
        <p:spPr>
          <a:xfrm>
            <a:off x="977773" y="1143525"/>
            <a:ext cx="6047715" cy="4396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>
              <a:spcAft>
                <a:spcPts val="5000"/>
              </a:spcAft>
            </a:pPr>
            <a:r>
              <a:rPr lang="ru-RU" sz="2000" dirty="0" smtClean="0">
                <a:latin typeface="Franklin Gothic Demi" panose="020B0703020102020204" pitchFamily="34" charset="0"/>
              </a:rPr>
              <a:t>                   </a:t>
            </a:r>
            <a:r>
              <a:rPr lang="ru-RU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Demi" panose="020B0703020102020204" pitchFamily="34" charset="0"/>
              </a:rPr>
              <a:t>Актуальность</a:t>
            </a:r>
          </a:p>
          <a:p>
            <a:pPr marL="357750" lvl="1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диагностика затруднений </a:t>
            </a:r>
            <a:r>
              <a:rPr lang="ru-RU" dirty="0" smtClean="0">
                <a:latin typeface="+mj-lt"/>
              </a:rPr>
              <a:t>молодого специалиста, </a:t>
            </a:r>
          </a:p>
          <a:p>
            <a:pPr marL="357750" lvl="1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+mj-lt"/>
              </a:rPr>
              <a:t>определение уровня </a:t>
            </a:r>
            <a:r>
              <a:rPr lang="ru-RU" dirty="0">
                <a:latin typeface="+mj-lt"/>
              </a:rPr>
              <a:t>компетентности, </a:t>
            </a:r>
            <a:r>
              <a:rPr lang="ru-RU" dirty="0" smtClean="0">
                <a:latin typeface="+mj-lt"/>
              </a:rPr>
              <a:t>оказание помощи </a:t>
            </a:r>
            <a:r>
              <a:rPr lang="ru-RU" dirty="0">
                <a:latin typeface="+mj-lt"/>
              </a:rPr>
              <a:t>с целью </a:t>
            </a:r>
            <a:r>
              <a:rPr lang="ru-RU" dirty="0" smtClean="0">
                <a:latin typeface="+mj-lt"/>
              </a:rPr>
              <a:t>профессионального роста наставляемого</a:t>
            </a:r>
          </a:p>
          <a:p>
            <a:pPr marL="357750" lvl="1" indent="-285750">
              <a:buFont typeface="Wingdings" panose="05000000000000000000" pitchFamily="2" charset="2"/>
              <a:buChar char="Ø"/>
            </a:pPr>
            <a:endParaRPr lang="ru-RU" sz="1050" dirty="0">
              <a:latin typeface="+mj-lt"/>
            </a:endParaRPr>
          </a:p>
          <a:p>
            <a:pPr marL="357750" lvl="1" indent="-285750">
              <a:buFont typeface="Wingdings" panose="05000000000000000000" pitchFamily="2" charset="2"/>
              <a:buChar char="Ø"/>
            </a:pPr>
            <a:endParaRPr lang="ru-RU" sz="1050" dirty="0" smtClean="0">
              <a:latin typeface="+mj-lt"/>
            </a:endParaRPr>
          </a:p>
          <a:p>
            <a:pPr marL="357750" lvl="1" indent="-285750">
              <a:buFont typeface="Wingdings" panose="05000000000000000000" pitchFamily="2" charset="2"/>
              <a:buChar char="Ø"/>
            </a:pPr>
            <a:endParaRPr lang="ru-RU" sz="1050" dirty="0">
              <a:latin typeface="+mj-lt"/>
            </a:endParaRPr>
          </a:p>
          <a:p>
            <a:pPr marL="357750" lvl="1" indent="-285750">
              <a:buFont typeface="Wingdings" panose="05000000000000000000" pitchFamily="2" charset="2"/>
              <a:buChar char="Ø"/>
            </a:pPr>
            <a:endParaRPr lang="ru-RU" sz="1050" dirty="0" smtClean="0">
              <a:latin typeface="+mj-lt"/>
            </a:endParaRPr>
          </a:p>
          <a:p>
            <a:pPr marL="243450" lvl="1" indent="-171450">
              <a:buFont typeface="Wingdings" panose="05000000000000000000" pitchFamily="2" charset="2"/>
              <a:buChar char="Ø"/>
            </a:pPr>
            <a:r>
              <a:rPr lang="ru-RU" dirty="0" smtClean="0">
                <a:latin typeface="+mj-lt"/>
              </a:rPr>
              <a:t>Рефлексия – путь к профессиональному росту</a:t>
            </a:r>
          </a:p>
          <a:p>
            <a:pPr marL="243450" lvl="1" indent="-171450">
              <a:buFont typeface="Wingdings" panose="05000000000000000000" pitchFamily="2" charset="2"/>
              <a:buChar char="Ø"/>
            </a:pPr>
            <a:r>
              <a:rPr lang="ru-RU" dirty="0" smtClean="0">
                <a:latin typeface="+mj-lt"/>
              </a:rPr>
              <a:t>Умение принимать собственное осознанное решение</a:t>
            </a:r>
          </a:p>
          <a:p>
            <a:pPr marL="243450" lvl="1" indent="-171450">
              <a:buFont typeface="Wingdings" panose="05000000000000000000" pitchFamily="2" charset="2"/>
              <a:buChar char="Ø"/>
            </a:pPr>
            <a:endParaRPr lang="ru-RU" dirty="0" smtClean="0">
              <a:latin typeface="+mj-lt"/>
            </a:endParaRPr>
          </a:p>
          <a:p>
            <a:pPr marL="72000" lvl="1">
              <a:spcAft>
                <a:spcPts val="5000"/>
              </a:spcAft>
            </a:pPr>
            <a:endParaRPr lang="ru-RU" sz="2000" dirty="0" smtClean="0">
              <a:latin typeface="+mj-lt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2936333" y="1691849"/>
            <a:ext cx="488887" cy="552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2949905" y="3753628"/>
            <a:ext cx="488887" cy="552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22485" y="4700515"/>
            <a:ext cx="48094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750" lvl="1" indent="-285750">
              <a:buFont typeface="Wingdings" panose="05000000000000000000" pitchFamily="2" charset="2"/>
              <a:buChar char="v"/>
            </a:pPr>
            <a:r>
              <a:rPr lang="ru-RU" sz="1600" b="1" dirty="0"/>
              <a:t>Не впадайте в панику</a:t>
            </a:r>
            <a:r>
              <a:rPr lang="ru-RU" sz="1600" b="1" dirty="0" smtClean="0"/>
              <a:t>.</a:t>
            </a:r>
          </a:p>
          <a:p>
            <a:pPr marL="72000" lvl="1"/>
            <a:endParaRPr lang="ru-RU" sz="1600" b="1" dirty="0"/>
          </a:p>
          <a:p>
            <a:pPr marL="357750" lvl="1" indent="-285750">
              <a:buFont typeface="Wingdings" panose="05000000000000000000" pitchFamily="2" charset="2"/>
              <a:buChar char="v"/>
            </a:pPr>
            <a:r>
              <a:rPr lang="ru-RU" sz="1600" b="1" dirty="0"/>
              <a:t>Займите студентов для </a:t>
            </a:r>
            <a:r>
              <a:rPr lang="ru-RU" sz="1600" b="1" dirty="0" err="1"/>
              <a:t>избежания</a:t>
            </a:r>
            <a:r>
              <a:rPr lang="ru-RU" sz="1600" b="1" dirty="0"/>
              <a:t> шума</a:t>
            </a:r>
            <a:r>
              <a:rPr lang="ru-RU" sz="1600" b="1" dirty="0" smtClean="0"/>
              <a:t>.</a:t>
            </a:r>
          </a:p>
          <a:p>
            <a:pPr marL="357750" lvl="1" indent="-285750">
              <a:buFont typeface="Wingdings" panose="05000000000000000000" pitchFamily="2" charset="2"/>
              <a:buChar char="v"/>
            </a:pPr>
            <a:endParaRPr lang="ru-RU" sz="1600" b="1" dirty="0"/>
          </a:p>
          <a:p>
            <a:pPr marL="357750" lvl="1" indent="-285750">
              <a:buFont typeface="Wingdings" panose="05000000000000000000" pitchFamily="2" charset="2"/>
              <a:buChar char="v"/>
            </a:pPr>
            <a:r>
              <a:rPr lang="ru-RU" sz="1600" b="1" dirty="0"/>
              <a:t>Потратьте время на поиск интересных заданий.</a:t>
            </a:r>
          </a:p>
        </p:txBody>
      </p:sp>
      <p:pic>
        <p:nvPicPr>
          <p:cNvPr id="16" name="Рисунок 15" descr="Изображение выглядит как одежда, человек, Человеческое лицо, мебель">
            <a:extLst>
              <a:ext uri="{FF2B5EF4-FFF2-40B4-BE49-F238E27FC236}">
                <a16:creationId xmlns:a16="http://schemas.microsoft.com/office/drawing/2014/main" xmlns="" id="{4A3D6C3B-04BC-8741-B159-155C13CB94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4442" t="15770" r="17122" b="1"/>
          <a:stretch/>
        </p:blipFill>
        <p:spPr>
          <a:xfrm>
            <a:off x="7713554" y="975976"/>
            <a:ext cx="3814284" cy="3521112"/>
          </a:xfr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DEEC934-1A0E-4FAD-9688-0E9D0CC70BE7}"/>
              </a:ext>
            </a:extLst>
          </p:cNvPr>
          <p:cNvSpPr/>
          <p:nvPr/>
        </p:nvSpPr>
        <p:spPr>
          <a:xfrm>
            <a:off x="9761472" y="6445011"/>
            <a:ext cx="1600200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+mj-lt"/>
              </a:rPr>
              <a:t>Исхакова А.Ф.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960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1331478-323F-2916-9C82-EC826BEDC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6FA43DF-9AF5-D10D-C309-6C6F4FD54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030" y="4843186"/>
            <a:ext cx="913715" cy="129512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F2AE526-EFF2-2FE7-3A74-4B599395873B}"/>
              </a:ext>
            </a:extLst>
          </p:cNvPr>
          <p:cNvSpPr/>
          <p:nvPr/>
        </p:nvSpPr>
        <p:spPr>
          <a:xfrm>
            <a:off x="9888220" y="6443980"/>
            <a:ext cx="1600200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+mj-lt"/>
              </a:rPr>
              <a:t>Лайфхак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21C0DD4-DB75-97CF-8523-D7448818B3FA}"/>
              </a:ext>
            </a:extLst>
          </p:cNvPr>
          <p:cNvSpPr txBox="1"/>
          <p:nvPr/>
        </p:nvSpPr>
        <p:spPr>
          <a:xfrm>
            <a:off x="456961" y="428599"/>
            <a:ext cx="11071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+mj-lt"/>
              </a:rPr>
              <a:t>Выбор образовательных  технологий</a:t>
            </a:r>
            <a:endParaRPr lang="ru-RU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B1BB18-3582-795C-7AEC-BCCCE44861BD}"/>
              </a:ext>
            </a:extLst>
          </p:cNvPr>
          <p:cNvSpPr txBox="1"/>
          <p:nvPr/>
        </p:nvSpPr>
        <p:spPr>
          <a:xfrm>
            <a:off x="560071" y="1365179"/>
            <a:ext cx="62624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>
              <a:spcAft>
                <a:spcPts val="5000"/>
              </a:spcAft>
            </a:pPr>
            <a:endParaRPr lang="ru-RU" sz="20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939C3E-5001-192E-1807-03E4F8E07EFE}"/>
              </a:ext>
            </a:extLst>
          </p:cNvPr>
          <p:cNvSpPr txBox="1"/>
          <p:nvPr/>
        </p:nvSpPr>
        <p:spPr>
          <a:xfrm>
            <a:off x="411925" y="976285"/>
            <a:ext cx="6047715" cy="1779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>
              <a:spcAft>
                <a:spcPts val="5000"/>
              </a:spcAft>
            </a:pPr>
            <a:r>
              <a:rPr lang="ru-RU" sz="2000" dirty="0" smtClean="0">
                <a:latin typeface="Franklin Gothic Demi" panose="020B0703020102020204" pitchFamily="34" charset="0"/>
              </a:rPr>
              <a:t>                         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</a:rPr>
              <a:t>Актуальность</a:t>
            </a:r>
            <a:endParaRPr lang="ru-RU" b="1" dirty="0" smtClean="0">
              <a:latin typeface="+mj-lt"/>
            </a:endParaRPr>
          </a:p>
          <a:p>
            <a:pPr marL="72000" lvl="1">
              <a:spcAft>
                <a:spcPts val="5000"/>
              </a:spcAft>
            </a:pPr>
            <a:r>
              <a:rPr lang="ru-RU" sz="2000" dirty="0" smtClean="0">
                <a:latin typeface="+mj-lt"/>
              </a:rPr>
              <a:t>Риск потери управляемости образовательным процессом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3072135" y="1452515"/>
            <a:ext cx="488887" cy="552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3022331" y="2749358"/>
            <a:ext cx="488887" cy="7203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Изображение выглядит как человек, одежда, в помещении, компьют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48479582-7E51-EF4D-D31D-253E754A29E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l="10573" r="10573" b="19400"/>
          <a:stretch/>
        </p:blipFill>
        <p:spPr>
          <a:xfrm>
            <a:off x="8229602" y="1699301"/>
            <a:ext cx="3402329" cy="2386503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B939C3E-5001-192E-1807-03E4F8E07EFE}"/>
              </a:ext>
            </a:extLst>
          </p:cNvPr>
          <p:cNvSpPr txBox="1"/>
          <p:nvPr/>
        </p:nvSpPr>
        <p:spPr>
          <a:xfrm>
            <a:off x="692580" y="4085800"/>
            <a:ext cx="5403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>
              <a:spcAft>
                <a:spcPts val="5000"/>
              </a:spcAft>
            </a:pPr>
            <a:r>
              <a:rPr lang="ru-RU" sz="2000" dirty="0" smtClean="0">
                <a:latin typeface="Franklin Gothic Demi" panose="020B0703020102020204" pitchFamily="34" charset="0"/>
              </a:rPr>
              <a:t>                          </a:t>
            </a:r>
            <a:endParaRPr lang="ru-RU" sz="2000" dirty="0" smtClean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939C3E-5001-192E-1807-03E4F8E07EFE}"/>
              </a:ext>
            </a:extLst>
          </p:cNvPr>
          <p:cNvSpPr txBox="1"/>
          <p:nvPr/>
        </p:nvSpPr>
        <p:spPr>
          <a:xfrm>
            <a:off x="8555099" y="2157016"/>
            <a:ext cx="3390180" cy="235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>
              <a:spcAft>
                <a:spcPts val="5000"/>
              </a:spcAft>
            </a:pPr>
            <a:r>
              <a:rPr lang="ru-RU" sz="2000" dirty="0" smtClean="0">
                <a:latin typeface="Franklin Gothic Demi" panose="020B0703020102020204" pitchFamily="34" charset="0"/>
              </a:rPr>
              <a:t> </a:t>
            </a:r>
          </a:p>
          <a:p>
            <a:pPr marL="72000" lvl="1">
              <a:spcAft>
                <a:spcPts val="5000"/>
              </a:spcAft>
            </a:pPr>
            <a:endParaRPr lang="ru-RU" sz="2000" dirty="0">
              <a:latin typeface="Franklin Gothic Demi" panose="020B0703020102020204" pitchFamily="34" charset="0"/>
            </a:endParaRPr>
          </a:p>
          <a:p>
            <a:pPr marL="72000" lvl="1">
              <a:spcAft>
                <a:spcPts val="5000"/>
              </a:spcAft>
            </a:pPr>
            <a:r>
              <a:rPr lang="ru-RU" sz="1200" dirty="0" smtClean="0">
                <a:latin typeface="Franklin Gothic Demi" panose="020B0703020102020204" pitchFamily="34" charset="0"/>
              </a:rPr>
              <a:t>     Деловая игра по теме «Снятие отпечатков  пальцев»</a:t>
            </a:r>
            <a:endParaRPr lang="ru-RU" sz="1200" dirty="0" smtClean="0">
              <a:latin typeface="+mj-lt"/>
            </a:endParaRPr>
          </a:p>
        </p:txBody>
      </p:sp>
      <p:pic>
        <p:nvPicPr>
          <p:cNvPr id="1027" name="Picture 3" descr="C:\Users\Admin\Desktop\1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569" y="1013374"/>
            <a:ext cx="2972799" cy="2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939C3E-5001-192E-1807-03E4F8E07EFE}"/>
              </a:ext>
            </a:extLst>
          </p:cNvPr>
          <p:cNvSpPr txBox="1"/>
          <p:nvPr/>
        </p:nvSpPr>
        <p:spPr>
          <a:xfrm>
            <a:off x="471515" y="3269606"/>
            <a:ext cx="3928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>
              <a:spcAft>
                <a:spcPts val="5000"/>
              </a:spcAft>
            </a:pPr>
            <a:r>
              <a:rPr lang="ru-RU" sz="2000" dirty="0" smtClean="0">
                <a:latin typeface="Franklin Gothic Demi" panose="020B0703020102020204" pitchFamily="34" charset="0"/>
              </a:rPr>
              <a:t>                          </a:t>
            </a:r>
            <a:endParaRPr lang="ru-RU" sz="2000" dirty="0" smtClean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B939C3E-5001-192E-1807-03E4F8E07EFE}"/>
              </a:ext>
            </a:extLst>
          </p:cNvPr>
          <p:cNvSpPr txBox="1"/>
          <p:nvPr/>
        </p:nvSpPr>
        <p:spPr>
          <a:xfrm>
            <a:off x="411927" y="3534417"/>
            <a:ext cx="3928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>
              <a:spcAft>
                <a:spcPts val="5000"/>
              </a:spcAft>
            </a:pPr>
            <a:r>
              <a:rPr lang="ru-RU" sz="2000" dirty="0" smtClean="0">
                <a:latin typeface="Franklin Gothic Demi" panose="020B0703020102020204" pitchFamily="34" charset="0"/>
              </a:rPr>
              <a:t>                          </a:t>
            </a:r>
            <a:endParaRPr lang="ru-RU" sz="2000" dirty="0" smtClean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B939C3E-5001-192E-1807-03E4F8E07EFE}"/>
              </a:ext>
            </a:extLst>
          </p:cNvPr>
          <p:cNvSpPr txBox="1"/>
          <p:nvPr/>
        </p:nvSpPr>
        <p:spPr>
          <a:xfrm>
            <a:off x="339500" y="3534417"/>
            <a:ext cx="50127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4900" lvl="1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Franklin Gothic Demi" panose="020B0703020102020204" pitchFamily="34" charset="0"/>
              </a:rPr>
              <a:t>Формирование конкретных профессиональных и общих компетенций </a:t>
            </a:r>
          </a:p>
          <a:p>
            <a:pPr marL="414900" lvl="1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Franklin Gothic Demi" panose="020B0703020102020204" pitchFamily="34" charset="0"/>
              </a:rPr>
              <a:t>Специфика дисциплины</a:t>
            </a:r>
          </a:p>
          <a:p>
            <a:pPr marL="357750" lvl="1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Franklin Gothic Demi" panose="020B0703020102020204" pitchFamily="34" charset="0"/>
              </a:rPr>
              <a:t>Решение определённой образовательной задачи на определенном этапе обучения</a:t>
            </a:r>
            <a:endParaRPr lang="ru-RU" sz="2000" dirty="0" smtClean="0">
              <a:latin typeface="+mj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68147" y="4438917"/>
            <a:ext cx="4809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" lvl="1"/>
            <a:endParaRPr lang="ru-RU" sz="16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119301" y="3395017"/>
            <a:ext cx="29727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" lvl="1"/>
            <a:r>
              <a:rPr lang="ru-RU" sz="1100" b="1" dirty="0" smtClean="0"/>
              <a:t>Мастер-класс от специалиста для студентов специальности «Правоохранительная деятельность</a:t>
            </a:r>
          </a:p>
        </p:txBody>
      </p:sp>
      <p:pic>
        <p:nvPicPr>
          <p:cNvPr id="8" name="WhatsApp Video 2025-02-26 at 19.57.5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9405" y="4085800"/>
            <a:ext cx="3082695" cy="1860086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8DEEC934-1A0E-4FAD-9688-0E9D0CC70BE7}"/>
              </a:ext>
            </a:extLst>
          </p:cNvPr>
          <p:cNvSpPr/>
          <p:nvPr/>
        </p:nvSpPr>
        <p:spPr>
          <a:xfrm>
            <a:off x="9761472" y="6445011"/>
            <a:ext cx="1600200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+mj-lt"/>
              </a:rPr>
              <a:t>Исхакова А.Ф.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930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4ED8A68-60B4-9579-93C1-B1B677AC7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AF82C6A-343B-487F-D7BD-2874AD9E4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543" y="3967657"/>
            <a:ext cx="1518776" cy="21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F63C25E-BA6A-B2E5-7C43-1798D893BE89}"/>
              </a:ext>
            </a:extLst>
          </p:cNvPr>
          <p:cNvSpPr txBox="1"/>
          <p:nvPr/>
        </p:nvSpPr>
        <p:spPr>
          <a:xfrm>
            <a:off x="560070" y="428596"/>
            <a:ext cx="11071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+mj-lt"/>
              </a:rPr>
              <a:t>Не попадайте в ловушку сравнения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E6C857E-7957-9D0F-4DBE-9C694DE0416F}"/>
              </a:ext>
            </a:extLst>
          </p:cNvPr>
          <p:cNvSpPr txBox="1"/>
          <p:nvPr/>
        </p:nvSpPr>
        <p:spPr>
          <a:xfrm>
            <a:off x="560069" y="1361815"/>
            <a:ext cx="6262415" cy="260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 indent="180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Не сравнивайте себя с другими преподавателями.</a:t>
            </a:r>
          </a:p>
          <a:p>
            <a:pPr marL="72000" lvl="1" indent="180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Будьте терпеливы к себе.</a:t>
            </a:r>
          </a:p>
          <a:p>
            <a:pPr marL="72000" lvl="1" indent="180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Принимайте ошибки за опыт.</a:t>
            </a:r>
          </a:p>
        </p:txBody>
      </p:sp>
      <p:pic>
        <p:nvPicPr>
          <p:cNvPr id="8" name="Рисунок 7" descr="Изображение выглядит как обувь, Цвет электрик, графический дизайн, снимок экран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38F2A76E-DA32-47AD-5CA7-57C16C467A0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9142" t="12645" r="9021" b="11125"/>
          <a:stretch/>
        </p:blipFill>
        <p:spPr>
          <a:xfrm rot="219960">
            <a:off x="6058172" y="1179619"/>
            <a:ext cx="4287364" cy="4652736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DEEC934-1A0E-4FAD-9688-0E9D0CC70BE7}"/>
              </a:ext>
            </a:extLst>
          </p:cNvPr>
          <p:cNvSpPr/>
          <p:nvPr/>
        </p:nvSpPr>
        <p:spPr>
          <a:xfrm>
            <a:off x="9761472" y="6445011"/>
            <a:ext cx="1600200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+mj-lt"/>
              </a:rPr>
              <a:t>Исхакова А.Ф.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159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93F1F98-F1BF-0351-7875-E995B2C79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561BEAD-7DA5-FAC2-A2DE-9F08CDDE1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" y="4194068"/>
            <a:ext cx="1518776" cy="215276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16E6A34-3D7F-6346-9A30-F0F082878A61}"/>
              </a:ext>
            </a:extLst>
          </p:cNvPr>
          <p:cNvSpPr/>
          <p:nvPr/>
        </p:nvSpPr>
        <p:spPr>
          <a:xfrm>
            <a:off x="9888220" y="6443980"/>
            <a:ext cx="1600200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+mj-lt"/>
              </a:rPr>
              <a:t>Лайфхак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7BC54D5-B6DA-B849-0857-5BA3AC53E405}"/>
              </a:ext>
            </a:extLst>
          </p:cNvPr>
          <p:cNvSpPr txBox="1"/>
          <p:nvPr/>
        </p:nvSpPr>
        <p:spPr>
          <a:xfrm>
            <a:off x="560070" y="428596"/>
            <a:ext cx="11071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+mj-lt"/>
              </a:rPr>
              <a:t>Шагайте в ногу со временем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7A92FDB-DB06-EB9F-7E84-A28FE587738A}"/>
              </a:ext>
            </a:extLst>
          </p:cNvPr>
          <p:cNvSpPr txBox="1"/>
          <p:nvPr/>
        </p:nvSpPr>
        <p:spPr>
          <a:xfrm>
            <a:off x="427988" y="1125757"/>
            <a:ext cx="6927851" cy="2913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 indent="180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Технологии – огромная часть нашей жизни.</a:t>
            </a:r>
          </a:p>
          <a:p>
            <a:pPr marL="72000" lvl="1" indent="180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Онлайн-платформы являются прекрасными помощниками для преподавателей.</a:t>
            </a:r>
          </a:p>
          <a:p>
            <a:pPr marL="72000" lvl="1" indent="180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Технологии помогут разнообразить обучение и занятия.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921D182E-6B2F-9782-CCF6-57CF07556810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5" t="962" r="27007" b="-962"/>
          <a:stretch/>
        </p:blipFill>
        <p:spPr bwMode="auto">
          <a:xfrm rot="247230">
            <a:off x="7227911" y="1436687"/>
            <a:ext cx="4189412" cy="398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DEEC934-1A0E-4FAD-9688-0E9D0CC70BE7}"/>
              </a:ext>
            </a:extLst>
          </p:cNvPr>
          <p:cNvSpPr/>
          <p:nvPr/>
        </p:nvSpPr>
        <p:spPr>
          <a:xfrm>
            <a:off x="9761472" y="6445011"/>
            <a:ext cx="1600200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+mj-lt"/>
              </a:rPr>
              <a:t>Исхакова А.Ф.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512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DF2278-DB24-E1E4-F1B7-706BF9824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6C70C98-518F-2D4B-830B-55F149A59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9363" y="198789"/>
            <a:ext cx="618117" cy="8761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7A14D93-09EA-9C12-5AAA-15D1F81276A2}"/>
              </a:ext>
            </a:extLst>
          </p:cNvPr>
          <p:cNvSpPr txBox="1"/>
          <p:nvPr/>
        </p:nvSpPr>
        <p:spPr>
          <a:xfrm>
            <a:off x="560072" y="428600"/>
            <a:ext cx="11071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+mj-lt"/>
              </a:rPr>
              <a:t>Постоянное самообразование</a:t>
            </a:r>
            <a:endParaRPr lang="ru-RU" sz="3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9" name="Picture 2" descr="C:\Users\Admin\Desktop\комп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60" y="1074927"/>
            <a:ext cx="2144003" cy="295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голова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411" y="1129800"/>
            <a:ext cx="2212351" cy="29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B939C3E-5001-192E-1807-03E4F8E07EFE}"/>
              </a:ext>
            </a:extLst>
          </p:cNvPr>
          <p:cNvSpPr txBox="1"/>
          <p:nvPr/>
        </p:nvSpPr>
        <p:spPr>
          <a:xfrm>
            <a:off x="411924" y="976285"/>
            <a:ext cx="4902460" cy="267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>
              <a:spcAft>
                <a:spcPts val="5000"/>
              </a:spcAft>
            </a:pPr>
            <a:r>
              <a:rPr lang="ru-RU" sz="2000" dirty="0" smtClean="0">
                <a:latin typeface="Franklin Gothic Demi" panose="020B0703020102020204" pitchFamily="34" charset="0"/>
              </a:rPr>
              <a:t>                         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</a:rPr>
              <a:t>Актуальность</a:t>
            </a:r>
          </a:p>
          <a:p>
            <a:pPr marL="357750" lvl="1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+mj-lt"/>
              </a:rPr>
              <a:t>Необходимость ориентирования в потоке информации</a:t>
            </a:r>
          </a:p>
          <a:p>
            <a:pPr marL="357750" lvl="1" indent="-285750">
              <a:buFont typeface="Wingdings" panose="05000000000000000000" pitchFamily="2" charset="2"/>
              <a:buChar char="Ø"/>
            </a:pPr>
            <a:endParaRPr lang="ru-RU" sz="1400" dirty="0" smtClean="0">
              <a:latin typeface="+mj-lt"/>
            </a:endParaRPr>
          </a:p>
          <a:p>
            <a:pPr marL="357750" lvl="1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+mj-lt"/>
              </a:rPr>
              <a:t>Адаптация к современным условиям</a:t>
            </a:r>
          </a:p>
          <a:p>
            <a:pPr marL="357750" lvl="1" indent="-285750">
              <a:buFont typeface="Wingdings" panose="05000000000000000000" pitchFamily="2" charset="2"/>
              <a:buChar char="Ø"/>
            </a:pPr>
            <a:endParaRPr lang="ru-RU" sz="1400" dirty="0" smtClean="0">
              <a:latin typeface="+mj-lt"/>
            </a:endParaRPr>
          </a:p>
          <a:p>
            <a:pPr marL="357750" lvl="1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+mj-lt"/>
              </a:rPr>
              <a:t>Сохранение конкурентоспособности в коллективе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3072135" y="1452511"/>
            <a:ext cx="488887" cy="6569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3038943" y="3479754"/>
            <a:ext cx="555269" cy="7271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1074" y="4174352"/>
            <a:ext cx="57143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 smtClean="0"/>
              <a:t>Демонстрация собственного педагогического опыта (публикация)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 smtClean="0"/>
              <a:t>Учеба в магистратуре БГПУ им. </a:t>
            </a:r>
            <a:r>
              <a:rPr lang="ru-RU" sz="1400" b="1" dirty="0" err="1" smtClean="0"/>
              <a:t>М.Акмуллы</a:t>
            </a:r>
            <a:r>
              <a:rPr lang="ru-RU" sz="1400" b="1" dirty="0" smtClean="0"/>
              <a:t> по специальности «Экономика социальной сферы»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 smtClean="0"/>
              <a:t>Успешное прохождение аттестации на первую категорию (январь 2025г.) </a:t>
            </a:r>
            <a:endParaRPr lang="ru-RU" sz="1400" b="1" dirty="0"/>
          </a:p>
        </p:txBody>
      </p:sp>
      <p:pic>
        <p:nvPicPr>
          <p:cNvPr id="1026" name="Picture 2" descr="C:\Users\Admin\Downloads\Свидетельство Объективная сторона преступления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412" y="4174354"/>
            <a:ext cx="2299581" cy="194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ownloads\Свидетельство Особенности уголовной ответственности и наказания несовершеннолетних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60" y="4206855"/>
            <a:ext cx="2236205" cy="191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16E6A34-3D7F-6346-9A30-F0F082878A61}"/>
              </a:ext>
            </a:extLst>
          </p:cNvPr>
          <p:cNvSpPr/>
          <p:nvPr/>
        </p:nvSpPr>
        <p:spPr>
          <a:xfrm>
            <a:off x="9888220" y="6443980"/>
            <a:ext cx="1600200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+mj-lt"/>
              </a:rPr>
              <a:t>Лайфхак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8DEEC934-1A0E-4FAD-9688-0E9D0CC70BE7}"/>
              </a:ext>
            </a:extLst>
          </p:cNvPr>
          <p:cNvSpPr/>
          <p:nvPr/>
        </p:nvSpPr>
        <p:spPr>
          <a:xfrm>
            <a:off x="9761472" y="6445011"/>
            <a:ext cx="1600200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+mj-lt"/>
              </a:rPr>
              <a:t>Исхакова А.Ф.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329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топка книг" title="Стопка книг">
            <a:extLst>
              <a:ext uri="{FF2B5EF4-FFF2-40B4-BE49-F238E27FC236}">
                <a16:creationId xmlns:a16="http://schemas.microsoft.com/office/drawing/2014/main" xmlns="" id="{2558B793-7BCF-4C70-BC5C-CDE5EECF8F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2440" y="202474"/>
            <a:ext cx="7568137" cy="6532639"/>
          </a:xfrm>
        </p:spPr>
      </p:pic>
      <p:sp>
        <p:nvSpPr>
          <p:cNvPr id="19" name="Подзаголовок 4">
            <a:extLst>
              <a:ext uri="{FF2B5EF4-FFF2-40B4-BE49-F238E27FC236}">
                <a16:creationId xmlns:a16="http://schemas.microsoft.com/office/drawing/2014/main" xmlns="" id="{00D8A8D0-CEB2-0889-AC38-D89A799A9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564" y="2660910"/>
            <a:ext cx="6503086" cy="1594219"/>
          </a:xfrm>
          <a:solidFill>
            <a:srgbClr val="0070C0"/>
          </a:solidFill>
          <a:scene3d>
            <a:camera prst="isometricOffAxis1Right"/>
            <a:lightRig rig="flat" dir="t"/>
          </a:scene3d>
          <a:sp3d extrusionH="419100">
            <a:extrusionClr>
              <a:schemeClr val="bg1"/>
            </a:extrusionClr>
          </a:sp3d>
        </p:spPr>
        <p:txBody>
          <a:bodyPr rtlCol="0">
            <a:sp3d prstMaterial="powder"/>
          </a:bodyPr>
          <a:lstStyle/>
          <a:p>
            <a:r>
              <a:rPr lang="ru-RU" sz="1200" noProof="1" smtClean="0">
                <a:latin typeface="+mj-lt"/>
              </a:rPr>
              <a:t>II Региональная научно-практическая конференция</a:t>
            </a:r>
            <a:endParaRPr lang="ru-RU" sz="1200" noProof="1">
              <a:latin typeface="+mj-lt"/>
            </a:endParaRPr>
          </a:p>
          <a:p>
            <a:r>
              <a:rPr lang="ru-RU" sz="1200" noProof="1">
                <a:latin typeface="+mj-lt"/>
              </a:rPr>
              <a:t>«</a:t>
            </a:r>
            <a:r>
              <a:rPr lang="ru-RU" sz="1200" noProof="1" smtClean="0">
                <a:latin typeface="+mj-lt"/>
              </a:rPr>
              <a:t>Наставничество как инструмент решения приоритетных задач в </a:t>
            </a:r>
            <a:r>
              <a:rPr lang="ru-RU" sz="1200" noProof="1">
                <a:latin typeface="+mj-lt"/>
              </a:rPr>
              <a:t>области образования».</a:t>
            </a:r>
          </a:p>
        </p:txBody>
      </p:sp>
      <p:sp>
        <p:nvSpPr>
          <p:cNvPr id="11" name="Заголовок 112">
            <a:extLst>
              <a:ext uri="{FF2B5EF4-FFF2-40B4-BE49-F238E27FC236}">
                <a16:creationId xmlns:a16="http://schemas.microsoft.com/office/drawing/2014/main" xmlns="" id="{910223B3-C4C6-C936-D319-FCA8EFD1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58" y="540654"/>
            <a:ext cx="6833937" cy="2459522"/>
          </a:xfrm>
        </p:spPr>
        <p:txBody>
          <a:bodyPr rtlCol="0"/>
          <a:lstStyle/>
          <a:p>
            <a:pPr>
              <a:lnSpc>
                <a:spcPct val="65000"/>
              </a:lnSpc>
            </a:pPr>
            <a:r>
              <a:rPr lang="ru-RU" sz="2400" dirty="0" smtClean="0">
                <a:latin typeface="Bookman Old Style" panose="02050604050505020204" pitchFamily="18" charset="0"/>
              </a:rPr>
              <a:t>Реализация </a:t>
            </a:r>
            <a:r>
              <a:rPr lang="ru-RU" sz="2400" dirty="0">
                <a:latin typeface="Bookman Old Style" panose="02050604050505020204" pitchFamily="18" charset="0"/>
              </a:rPr>
              <a:t>системы наставничества в </a:t>
            </a:r>
            <a:r>
              <a:rPr lang="ru-RU" sz="2400" dirty="0" smtClean="0">
                <a:latin typeface="Bookman Old Style" panose="02050604050505020204" pitchFamily="18" charset="0"/>
              </a:rPr>
              <a:t>колледже 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smtClean="0">
                <a:latin typeface="Bookman Old Style" panose="02050604050505020204" pitchFamily="18" charset="0"/>
              </a:rPr>
              <a:t>по </a:t>
            </a:r>
            <a:r>
              <a:rPr lang="ru-RU" sz="2400" dirty="0">
                <a:latin typeface="Bookman Old Style" panose="02050604050505020204" pitchFamily="18" charset="0"/>
              </a:rPr>
              <a:t>модели "</a:t>
            </a:r>
            <a:r>
              <a:rPr lang="ru-RU" sz="2400" dirty="0" smtClean="0">
                <a:latin typeface="Bookman Old Style" panose="02050604050505020204" pitchFamily="18" charset="0"/>
              </a:rPr>
              <a:t>педагог-педагог"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C814B337-7B69-7A4C-DA5A-95DD91B613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10800000">
            <a:off x="5114267" y="6198597"/>
            <a:ext cx="1721437" cy="598432"/>
            <a:chOff x="8642180" y="6426954"/>
            <a:chExt cx="1239937" cy="431046"/>
          </a:xfrm>
          <a:solidFill>
            <a:srgbClr val="0070C0"/>
          </a:solidFill>
        </p:grpSpPr>
        <p:sp>
          <p:nvSpPr>
            <p:cNvPr id="27" name="Полилиния: Фигура 82">
              <a:extLst>
                <a:ext uri="{FF2B5EF4-FFF2-40B4-BE49-F238E27FC236}">
                  <a16:creationId xmlns:a16="http://schemas.microsoft.com/office/drawing/2014/main" xmlns="" id="{F193C1BA-7979-4FDB-5462-48FE66C38464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grpFill/>
            <a:ln w="3175">
              <a:solidFill>
                <a:srgbClr val="0070C0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8" name="Полилиния: Фигура 83">
              <a:extLst>
                <a:ext uri="{FF2B5EF4-FFF2-40B4-BE49-F238E27FC236}">
                  <a16:creationId xmlns:a16="http://schemas.microsoft.com/office/drawing/2014/main" xmlns="" id="{032B6BDD-1021-EBBB-D780-9D73C9719F49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grpFill/>
            <a:ln w="3175">
              <a:solidFill>
                <a:srgbClr val="0070C0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9" name="Полилиния: Фигура 84">
              <a:extLst>
                <a:ext uri="{FF2B5EF4-FFF2-40B4-BE49-F238E27FC236}">
                  <a16:creationId xmlns:a16="http://schemas.microsoft.com/office/drawing/2014/main" xmlns="" id="{750ED101-BF5C-4080-23AA-5E03312DABEC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grpFill/>
            <a:ln w="3175">
              <a:solidFill>
                <a:srgbClr val="0070C0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06530B2-B0E0-4925-3E9C-0F173801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10800000">
            <a:off x="5791264" y="6144105"/>
            <a:ext cx="1721437" cy="598432"/>
            <a:chOff x="8728670" y="6273383"/>
            <a:chExt cx="1239937" cy="431046"/>
          </a:xfrm>
          <a:solidFill>
            <a:srgbClr val="0070C0"/>
          </a:solidFill>
        </p:grpSpPr>
        <p:sp>
          <p:nvSpPr>
            <p:cNvPr id="31" name="Полилиния: фигура 78">
              <a:extLst>
                <a:ext uri="{FF2B5EF4-FFF2-40B4-BE49-F238E27FC236}">
                  <a16:creationId xmlns:a16="http://schemas.microsoft.com/office/drawing/2014/main" xmlns="" id="{3B13AC8D-AEF8-4D15-2DA9-F1C1A91B2F5D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32" name="Полилиния: Фигура 79">
              <a:extLst>
                <a:ext uri="{FF2B5EF4-FFF2-40B4-BE49-F238E27FC236}">
                  <a16:creationId xmlns:a16="http://schemas.microsoft.com/office/drawing/2014/main" xmlns="" id="{802FC5B7-2429-45E5-0A5C-9A1F59896CC2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33" name="Полилиния: Фигура 80">
              <a:extLst>
                <a:ext uri="{FF2B5EF4-FFF2-40B4-BE49-F238E27FC236}">
                  <a16:creationId xmlns:a16="http://schemas.microsoft.com/office/drawing/2014/main" xmlns="" id="{A962C1A5-F095-3E1F-532D-C52FC6545E45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34" name="Полилиния: фигура 96">
            <a:extLst>
              <a:ext uri="{FF2B5EF4-FFF2-40B4-BE49-F238E27FC236}">
                <a16:creationId xmlns:a16="http://schemas.microsoft.com/office/drawing/2014/main" xmlns="" id="{1D4026F8-86F9-F2B8-AF07-C0A365C61C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2620125" y="6137627"/>
            <a:ext cx="3906499" cy="720372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56377" y="4687644"/>
            <a:ext cx="8614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</a:rPr>
              <a:t>ГБПОУ Кушнаренковский многопрофильный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</a:rPr>
              <a:t>профессиональный колледж имени 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</a:rPr>
              <a:t>Д.Б.Мурзина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Black"/>
            </a:endParaRPr>
          </a:p>
        </p:txBody>
      </p:sp>
      <p:pic>
        <p:nvPicPr>
          <p:cNvPr id="2053" name="Picture 5" descr="C:\Users\Admin\Downloads\я-photoaidcom-cropped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512" y="1149980"/>
            <a:ext cx="2626400" cy="26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12">
            <a:extLst>
              <a:ext uri="{FF2B5EF4-FFF2-40B4-BE49-F238E27FC236}">
                <a16:creationId xmlns:a16="http://schemas.microsoft.com/office/drawing/2014/main" xmlns="" id="{9D81B42D-EBC9-BDDE-DA35-1A6284B2FE40}"/>
              </a:ext>
            </a:extLst>
          </p:cNvPr>
          <p:cNvSpPr txBox="1">
            <a:spLocks/>
          </p:cNvSpPr>
          <p:nvPr/>
        </p:nvSpPr>
        <p:spPr>
          <a:xfrm>
            <a:off x="6717650" y="3793347"/>
            <a:ext cx="2539265" cy="1355960"/>
          </a:xfrm>
          <a:prstGeom prst="rect">
            <a:avLst/>
          </a:prstGeom>
          <a:noFill/>
          <a:scene3d>
            <a:camera prst="isometricOffAxis1Right">
              <a:rot lat="360000" lon="900000" rev="0"/>
            </a:camera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kern="1200" spc="-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65000"/>
              </a:lnSpc>
            </a:pP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Исхакова </a:t>
            </a:r>
            <a:r>
              <a:rPr lang="ru-RU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Айгуль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Ф</a:t>
            </a:r>
            <a:r>
              <a:rPr lang="ru-RU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анисовна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561A848-9EBA-7B31-B60F-B732B7C4F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26158"/>
            <a:ext cx="1312752" cy="186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2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26C272-D416-D980-83B5-A71C5825C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2805A8F-6EEF-83AD-2351-F28637DA7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B738DE-A0A2-5CE2-F32D-599B0C5D8587}"/>
              </a:ext>
            </a:extLst>
          </p:cNvPr>
          <p:cNvSpPr txBox="1"/>
          <p:nvPr/>
        </p:nvSpPr>
        <p:spPr>
          <a:xfrm>
            <a:off x="883919" y="904244"/>
            <a:ext cx="59029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2"/>
                </a:solidFill>
                <a:latin typeface="+mj-lt"/>
              </a:rPr>
              <a:t>Исхакова </a:t>
            </a:r>
            <a:r>
              <a:rPr lang="ru-RU" sz="3600" dirty="0" err="1" smtClean="0">
                <a:solidFill>
                  <a:schemeClr val="accent2"/>
                </a:solidFill>
                <a:latin typeface="+mj-lt"/>
              </a:rPr>
              <a:t>Айгуль</a:t>
            </a:r>
            <a:r>
              <a:rPr lang="ru-RU" sz="3600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ru-RU" sz="3600" dirty="0" err="1" smtClean="0">
                <a:solidFill>
                  <a:schemeClr val="accent2"/>
                </a:solidFill>
                <a:latin typeface="+mj-lt"/>
              </a:rPr>
              <a:t>Фанисовна</a:t>
            </a:r>
            <a:endParaRPr lang="ru-RU" sz="3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BDD8E7C-4755-954C-97A0-5E5716F9306C}"/>
              </a:ext>
            </a:extLst>
          </p:cNvPr>
          <p:cNvSpPr txBox="1"/>
          <p:nvPr/>
        </p:nvSpPr>
        <p:spPr>
          <a:xfrm>
            <a:off x="883920" y="2104571"/>
            <a:ext cx="666667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Образование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ГОУ </a:t>
            </a:r>
            <a:r>
              <a:rPr kumimoji="0" lang="ru-RU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ВПО Бирская государственная социально-педагогическая академия – 2010г. Русский язык и литература. Английский язык. Учитель русского языка и литературы. Английского языка. </a:t>
            </a:r>
            <a:endParaRPr kumimoji="0" lang="ru-RU" b="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Магистратура </a:t>
            </a:r>
            <a:r>
              <a:rPr kumimoji="0" lang="ru-RU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- ФГБОУ ВО БГУ </a:t>
            </a: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- 2017г.Филология</a:t>
            </a:r>
            <a:r>
              <a:rPr kumimoji="0" lang="ru-RU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. </a:t>
            </a: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Профиль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  <a:latin typeface="Arial Black"/>
              </a:rPr>
              <a:t> </a:t>
            </a: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«Русская</a:t>
            </a:r>
            <a:r>
              <a:rPr kumimoji="0" lang="ru-RU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 литература».</a:t>
            </a:r>
          </a:p>
        </p:txBody>
      </p:sp>
      <p:pic>
        <p:nvPicPr>
          <p:cNvPr id="2" name="Рисунок 1" descr="Изображение выглядит как человек, Человеческое лицо, одежда, небо">
            <a:extLst>
              <a:ext uri="{FF2B5EF4-FFF2-40B4-BE49-F238E27FC236}">
                <a16:creationId xmlns:a16="http://schemas.microsoft.com/office/drawing/2014/main" xmlns="" id="{605E3F4B-55D3-76DF-BDCD-E1D5BCD957E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3131" b="12003"/>
          <a:stretch/>
        </p:blipFill>
        <p:spPr>
          <a:xfrm>
            <a:off x="7662863" y="904875"/>
            <a:ext cx="3644900" cy="4732338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561A848-9EBA-7B31-B60F-B732B7C4F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95" y="4491068"/>
            <a:ext cx="1351448" cy="17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3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26C272-D416-D980-83B5-A71C5825C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2805A8F-6EEF-83AD-2351-F28637DA7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B738DE-A0A2-5CE2-F32D-599B0C5D8587}"/>
              </a:ext>
            </a:extLst>
          </p:cNvPr>
          <p:cNvSpPr txBox="1"/>
          <p:nvPr/>
        </p:nvSpPr>
        <p:spPr>
          <a:xfrm>
            <a:off x="452675" y="904244"/>
            <a:ext cx="63342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 err="1" smtClean="0">
                <a:solidFill>
                  <a:schemeClr val="accent2"/>
                </a:solidFill>
                <a:latin typeface="+mj-lt"/>
              </a:rPr>
              <a:t>Гибадуллина</a:t>
            </a:r>
            <a:endParaRPr lang="ru-RU" sz="3600" dirty="0" smtClean="0">
              <a:solidFill>
                <a:schemeClr val="accent2"/>
              </a:solidFill>
              <a:latin typeface="+mj-lt"/>
            </a:endParaRPr>
          </a:p>
          <a:p>
            <a:r>
              <a:rPr lang="ru-RU" sz="3600" dirty="0" err="1" smtClean="0">
                <a:solidFill>
                  <a:schemeClr val="accent2"/>
                </a:solidFill>
                <a:latin typeface="+mj-lt"/>
              </a:rPr>
              <a:t>Гульшат</a:t>
            </a:r>
            <a:r>
              <a:rPr lang="ru-RU" sz="3600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ru-RU" sz="3600" dirty="0" err="1" smtClean="0">
                <a:solidFill>
                  <a:schemeClr val="accent2"/>
                </a:solidFill>
                <a:latin typeface="+mj-lt"/>
              </a:rPr>
              <a:t>Фидратовна</a:t>
            </a:r>
            <a:endParaRPr lang="ru-RU" sz="3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BDD8E7C-4755-954C-97A0-5E5716F9306C}"/>
              </a:ext>
            </a:extLst>
          </p:cNvPr>
          <p:cNvSpPr txBox="1"/>
          <p:nvPr/>
        </p:nvSpPr>
        <p:spPr>
          <a:xfrm>
            <a:off x="883919" y="1625602"/>
            <a:ext cx="59029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i="1" dirty="0">
              <a:solidFill>
                <a:schemeClr val="bg1">
                  <a:lumMod val="50000"/>
                </a:schemeClr>
              </a:solidFill>
              <a:latin typeface="Arial Black"/>
            </a:endParaRPr>
          </a:p>
          <a:p>
            <a:pPr lvl="0">
              <a:defRPr/>
            </a:pP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Образование </a:t>
            </a:r>
            <a:endParaRPr lang="ru-RU" i="1" dirty="0" smtClean="0">
              <a:solidFill>
                <a:schemeClr val="bg1">
                  <a:lumMod val="50000"/>
                </a:schemeClr>
              </a:solidFill>
              <a:latin typeface="Arial Black"/>
            </a:endParaRPr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ru-RU" i="1" dirty="0" smtClean="0">
                <a:solidFill>
                  <a:schemeClr val="bg1">
                    <a:lumMod val="50000"/>
                  </a:schemeClr>
                </a:solidFill>
                <a:latin typeface="Arial Black"/>
              </a:rPr>
              <a:t>ФГБОУ ВО Оренбургский 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  <a:latin typeface="Arial Black"/>
              </a:rPr>
              <a:t>государственный </a:t>
            </a:r>
            <a:r>
              <a:rPr lang="ru-RU" i="1" dirty="0" smtClean="0">
                <a:solidFill>
                  <a:schemeClr val="bg1">
                    <a:lumMod val="50000"/>
                  </a:schemeClr>
                </a:solidFill>
                <a:latin typeface="Arial Black"/>
              </a:rPr>
              <a:t>университет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  <a:latin typeface="Arial Black"/>
              </a:rPr>
              <a:t>.</a:t>
            </a:r>
            <a:r>
              <a:rPr lang="ru-RU" i="1" dirty="0" smtClean="0">
                <a:solidFill>
                  <a:schemeClr val="bg1">
                    <a:lumMod val="50000"/>
                  </a:schemeClr>
                </a:solidFill>
                <a:latin typeface="Arial Black"/>
              </a:rPr>
              <a:t> Специальность бухгалтерский учет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  <a:latin typeface="Arial Black"/>
              </a:rPr>
              <a:t>, анализ, </a:t>
            </a:r>
            <a:r>
              <a:rPr lang="ru-RU" i="1" dirty="0" smtClean="0">
                <a:solidFill>
                  <a:schemeClr val="bg1">
                    <a:lumMod val="50000"/>
                  </a:schemeClr>
                </a:solidFill>
                <a:latin typeface="Arial Black"/>
              </a:rPr>
              <a:t>аудит.2010 г.</a:t>
            </a:r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ru-RU" i="1" dirty="0">
                <a:solidFill>
                  <a:schemeClr val="bg1">
                    <a:lumMod val="50000"/>
                  </a:schemeClr>
                </a:solidFill>
                <a:latin typeface="Arial Black"/>
              </a:rPr>
              <a:t>ФГБОУ ВО Уфимский университет науки и технологий . </a:t>
            </a:r>
            <a:r>
              <a:rPr lang="ru-RU" i="1" dirty="0" smtClean="0">
                <a:solidFill>
                  <a:schemeClr val="bg1">
                    <a:lumMod val="50000"/>
                  </a:schemeClr>
                </a:solidFill>
                <a:latin typeface="Arial Black"/>
              </a:rPr>
              <a:t>Специальность Юриспруденция. 2023 г.</a:t>
            </a:r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ru-RU" i="1" dirty="0" smtClean="0">
                <a:solidFill>
                  <a:schemeClr val="bg1">
                    <a:lumMod val="50000"/>
                  </a:schemeClr>
                </a:solidFill>
                <a:latin typeface="Arial Black"/>
              </a:rPr>
              <a:t>Магистратура </a:t>
            </a: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– БГПУ </a:t>
            </a:r>
            <a:r>
              <a:rPr kumimoji="0" lang="ru-RU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им.М.Акмуллы</a:t>
            </a: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, экономика социальной сферы. 2025</a:t>
            </a:r>
            <a:endParaRPr kumimoji="0" lang="ru-RU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pic>
        <p:nvPicPr>
          <p:cNvPr id="9" name="Рисунок 8" descr="Изображение выглядит как Человеческое лицо, человек, ожерелье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367A1F88-FADA-5C3D-0335-5C2963B20B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" t="2676" r="-17" b="2676"/>
          <a:stretch/>
        </p:blipFill>
        <p:spPr>
          <a:xfrm>
            <a:off x="7565477" y="904244"/>
            <a:ext cx="3648075" cy="4733925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561A848-9EBA-7B31-B60F-B732B7C4F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33" y="4804762"/>
            <a:ext cx="965965" cy="136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5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5ABB7DA-2FB4-179C-54D8-29EC7F430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535" y="72428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536D205-B1D0-FC5D-371B-44E33B8902D8}"/>
              </a:ext>
            </a:extLst>
          </p:cNvPr>
          <p:cNvSpPr txBox="1"/>
          <p:nvPr/>
        </p:nvSpPr>
        <p:spPr>
          <a:xfrm>
            <a:off x="5624936" y="391685"/>
            <a:ext cx="59029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2"/>
                </a:solidFill>
                <a:latin typeface="+mj-lt"/>
              </a:rPr>
              <a:t>Гибадуллина Гульшат </a:t>
            </a:r>
            <a:r>
              <a:rPr lang="ru-RU" sz="3200" dirty="0" err="1">
                <a:solidFill>
                  <a:schemeClr val="accent2"/>
                </a:solidFill>
                <a:latin typeface="+mj-lt"/>
              </a:rPr>
              <a:t>Фидратовна</a:t>
            </a:r>
            <a:endParaRPr lang="ru-RU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383E53E-A739-386D-D91F-4004FE5DFC43}"/>
              </a:ext>
            </a:extLst>
          </p:cNvPr>
          <p:cNvSpPr txBox="1"/>
          <p:nvPr/>
        </p:nvSpPr>
        <p:spPr>
          <a:xfrm>
            <a:off x="5220368" y="1389346"/>
            <a:ext cx="671209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2015-2023 гг.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ОМВД </a:t>
            </a:r>
            <a:r>
              <a:rPr lang="ru-RU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России по Кушнаренковскому району, инспектор по делам несовершеннолетних в звании старший лейтенант полиции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2024-по настоящее время</a:t>
            </a:r>
          </a:p>
          <a:p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преподаватель дисциплин «Уголовное </a:t>
            </a:r>
            <a:r>
              <a:rPr lang="ru-RU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право», «Административное право»,</a:t>
            </a:r>
          </a:p>
          <a:p>
            <a:r>
              <a:rPr lang="ru-RU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«Психология общения», </a:t>
            </a:r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куратор 203 группы специальности «Правоохранительная деятельность»</a:t>
            </a:r>
            <a:endParaRPr lang="ru-RU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C:\Users\Admin\Desktop\с брат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46" y="2933323"/>
            <a:ext cx="3728175" cy="327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инспе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45" y="552265"/>
            <a:ext cx="4322223" cy="223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561A848-9EBA-7B31-B60F-B732B7C4F2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580" y="4702787"/>
            <a:ext cx="1000141" cy="141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7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="" xmlns:a16="http://schemas.microsoft.com/office/drawing/2014/main" id="{8FE57E10-4F40-4AB0-8FFE-D2AC6988245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44722351"/>
              </p:ext>
            </p:extLst>
          </p:nvPr>
        </p:nvGraphicFramePr>
        <p:xfrm>
          <a:off x="543209" y="494701"/>
          <a:ext cx="4399984" cy="2085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120089" y="519267"/>
            <a:ext cx="6306408" cy="271078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ривлечение молодого специалиста, не имеющего опыта педагогической деятельности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спешная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 в соответствии с требованиями ФГОС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престижа наставничества в КМПК имени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Д.Б.Мурзина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r>
              <a:rPr lang="en-US">
                <a:solidFill>
                  <a:srgbClr val="3D4149">
                    <a:lumMod val="60000"/>
                    <a:lumOff val="40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561A848-9EBA-7B31-B60F-B732B7C4F2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521" y="4381878"/>
            <a:ext cx="1169059" cy="1657059"/>
          </a:xfrm>
          <a:prstGeom prst="rect">
            <a:avLst/>
          </a:prstGeom>
        </p:spPr>
      </p:pic>
      <p:sp>
        <p:nvSpPr>
          <p:cNvPr id="14" name="Content Placeholder 10"/>
          <p:cNvSpPr txBox="1">
            <a:spLocks/>
          </p:cNvSpPr>
          <p:nvPr/>
        </p:nvSpPr>
        <p:spPr>
          <a:xfrm>
            <a:off x="6292161" y="3230056"/>
            <a:ext cx="5491191" cy="2466600"/>
          </a:xfrm>
          <a:prstGeom prst="rect">
            <a:avLst/>
          </a:prstGeom>
        </p:spPr>
        <p:txBody>
          <a:bodyPr vert="horz" lIns="182880" tIns="91440">
            <a:normAutofit fontScale="92500" lnSpcReduction="200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0" algn="just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оказание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молодому педагогу  методической помощи в повышении и совершенствовании методического уровня профессиональной деятельности;</a:t>
            </a:r>
          </a:p>
          <a:p>
            <a:pPr lvl="0" algn="just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содействие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индивидуального стиля в педагогической деятельности молодого педагога;</a:t>
            </a:r>
          </a:p>
          <a:p>
            <a:pPr lvl="0" algn="just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педагога потребности и мотивации в непрерывном самообразовании и профессиональном совершенствовании.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326744" y="3471934"/>
            <a:ext cx="4291343" cy="2224722"/>
            <a:chOff x="735961" y="253652"/>
            <a:chExt cx="3300852" cy="1823934"/>
          </a:xfrm>
        </p:grpSpPr>
        <p:sp>
          <p:nvSpPr>
            <p:cNvPr id="16" name="Шестиугольник 15"/>
            <p:cNvSpPr/>
            <p:nvPr/>
          </p:nvSpPr>
          <p:spPr>
            <a:xfrm>
              <a:off x="735961" y="253652"/>
              <a:ext cx="3300852" cy="1823934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Шестиугольник 4"/>
            <p:cNvSpPr/>
            <p:nvPr/>
          </p:nvSpPr>
          <p:spPr>
            <a:xfrm>
              <a:off x="1184730" y="501627"/>
              <a:ext cx="2403312" cy="13279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</a:t>
              </a:r>
              <a:r>
                <a:rPr lang="ru-RU" sz="40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адачи</a:t>
              </a:r>
              <a:endPara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8DEEC934-1A0E-4FAD-9688-0E9D0CC70BE7}"/>
              </a:ext>
            </a:extLst>
          </p:cNvPr>
          <p:cNvSpPr/>
          <p:nvPr/>
        </p:nvSpPr>
        <p:spPr>
          <a:xfrm>
            <a:off x="9761472" y="6445011"/>
            <a:ext cx="1600200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+mj-lt"/>
              </a:rPr>
              <a:t>Исхакова А.Ф.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17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D4A4F32-E1CF-AC70-A2DD-0E33AA3A7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60AE7F3-24D0-4ACB-9B84-F8C1CFA6B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271" y="4094480"/>
            <a:ext cx="1518776" cy="215276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B007F7C-9D17-B043-12AF-9A00E311D032}"/>
              </a:ext>
            </a:extLst>
          </p:cNvPr>
          <p:cNvSpPr/>
          <p:nvPr/>
        </p:nvSpPr>
        <p:spPr>
          <a:xfrm>
            <a:off x="6458138" y="4551807"/>
            <a:ext cx="1600200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+mj-lt"/>
              </a:rPr>
              <a:t>Лайфхак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B4BD6FC-7ED3-AE90-A90A-06C2049325E3}"/>
              </a:ext>
            </a:extLst>
          </p:cNvPr>
          <p:cNvSpPr txBox="1"/>
          <p:nvPr/>
        </p:nvSpPr>
        <p:spPr>
          <a:xfrm>
            <a:off x="560070" y="428596"/>
            <a:ext cx="11071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+mj-lt"/>
              </a:rPr>
              <a:t>Не игнорируйте коллектив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891856D-73EB-08BE-5F11-BC20FD807081}"/>
              </a:ext>
            </a:extLst>
          </p:cNvPr>
          <p:cNvSpPr txBox="1"/>
          <p:nvPr/>
        </p:nvSpPr>
        <p:spPr>
          <a:xfrm>
            <a:off x="560070" y="1569448"/>
            <a:ext cx="5017770" cy="2913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 indent="180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Будьте открытыми к коллегам.</a:t>
            </a:r>
          </a:p>
          <a:p>
            <a:pPr marL="72000" lvl="1" indent="180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Участвуйте в коллективных мероприятиях.</a:t>
            </a:r>
          </a:p>
          <a:p>
            <a:pPr marL="72000" lvl="1" indent="180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Найдите того, с кем легче общаться.</a:t>
            </a:r>
          </a:p>
        </p:txBody>
      </p:sp>
      <p:pic>
        <p:nvPicPr>
          <p:cNvPr id="22" name="Рисунок 21" descr="Изображение выглядит как одежда, человек, на открытом воздухе, обувь">
            <a:extLst>
              <a:ext uri="{FF2B5EF4-FFF2-40B4-BE49-F238E27FC236}">
                <a16:creationId xmlns="" xmlns:a16="http://schemas.microsoft.com/office/drawing/2014/main" id="{435165AB-CCC1-1615-940D-24DD32F4A49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703" t="9337" r="483" b="16881"/>
          <a:stretch/>
        </p:blipFill>
        <p:spPr>
          <a:xfrm rot="276719">
            <a:off x="5245477" y="1542213"/>
            <a:ext cx="5454206" cy="3457823"/>
          </a:xfrm>
        </p:spPr>
      </p:pic>
      <p:sp>
        <p:nvSpPr>
          <p:cNvPr id="9" name="Footer Placeholder 12"/>
          <p:cNvSpPr>
            <a:spLocks noGrp="1"/>
          </p:cNvSpPr>
          <p:nvPr>
            <p:ph type="ftr" sz="quarter" idx="4294967295"/>
          </p:nvPr>
        </p:nvSpPr>
        <p:spPr>
          <a:xfrm>
            <a:off x="3520440" y="6460000"/>
            <a:ext cx="4114800" cy="249385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defTabSz="685766"/>
            <a:r>
              <a:rPr lang="en-US" dirty="0">
                <a:solidFill>
                  <a:schemeClr val="bg2"/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DEEC934-1A0E-4FAD-9688-0E9D0CC70BE7}"/>
              </a:ext>
            </a:extLst>
          </p:cNvPr>
          <p:cNvSpPr/>
          <p:nvPr/>
        </p:nvSpPr>
        <p:spPr>
          <a:xfrm>
            <a:off x="9761472" y="6445011"/>
            <a:ext cx="1600200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+mj-lt"/>
              </a:rPr>
              <a:t>Исхакова А.Ф.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325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037592-2D0D-C157-56BD-72C69E537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561A848-9EBA-7B31-B60F-B732B7C4F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98" y="4671592"/>
            <a:ext cx="1105185" cy="15665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8A9E6A1-4CAD-38ED-612F-3F88BCD6E586}"/>
              </a:ext>
            </a:extLst>
          </p:cNvPr>
          <p:cNvSpPr txBox="1"/>
          <p:nvPr/>
        </p:nvSpPr>
        <p:spPr>
          <a:xfrm>
            <a:off x="560072" y="428600"/>
            <a:ext cx="110718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+mj-lt"/>
              </a:rPr>
              <a:t>Установление контактов с коллегами и администрацией</a:t>
            </a:r>
            <a:endParaRPr lang="ru-RU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B939C3E-5001-192E-1807-03E4F8E07EFE}"/>
              </a:ext>
            </a:extLst>
          </p:cNvPr>
          <p:cNvSpPr txBox="1"/>
          <p:nvPr/>
        </p:nvSpPr>
        <p:spPr>
          <a:xfrm>
            <a:off x="636935" y="865084"/>
            <a:ext cx="4967160" cy="4213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>
              <a:spcAft>
                <a:spcPts val="5000"/>
              </a:spcAft>
            </a:pPr>
            <a:r>
              <a:rPr lang="ru-RU" sz="2000" dirty="0" smtClean="0">
                <a:latin typeface="Franklin Gothic Demi" panose="020B0703020102020204" pitchFamily="34" charset="0"/>
              </a:rPr>
              <a:t>                   </a:t>
            </a:r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Demi" panose="020B0703020102020204" pitchFamily="34" charset="0"/>
              </a:rPr>
              <a:t>Актуальность</a:t>
            </a:r>
          </a:p>
          <a:p>
            <a:pPr marL="72000" lvl="1" indent="180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в</a:t>
            </a:r>
            <a:r>
              <a:rPr lang="ru-RU" dirty="0" smtClean="0">
                <a:latin typeface="+mj-lt"/>
              </a:rPr>
              <a:t>ажно установить связи с коллегами и завоевать доверие в рабочем коллективе</a:t>
            </a:r>
          </a:p>
          <a:p>
            <a:pPr marL="72000" lvl="1"/>
            <a:endParaRPr lang="ru-RU" sz="1050" dirty="0" smtClean="0">
              <a:latin typeface="+mj-lt"/>
            </a:endParaRPr>
          </a:p>
          <a:p>
            <a:pPr marL="243450" lvl="1" indent="-171450">
              <a:buFont typeface="Wingdings" panose="05000000000000000000" pitchFamily="2" charset="2"/>
              <a:buChar char="Ø"/>
            </a:pPr>
            <a:r>
              <a:rPr lang="ru-RU" dirty="0" smtClean="0">
                <a:latin typeface="+mj-lt"/>
              </a:rPr>
              <a:t>Новые идеи</a:t>
            </a:r>
          </a:p>
          <a:p>
            <a:pPr marL="243450" lvl="1" indent="-171450">
              <a:buFont typeface="Wingdings" panose="05000000000000000000" pitchFamily="2" charset="2"/>
              <a:buChar char="Ø"/>
            </a:pPr>
            <a:r>
              <a:rPr lang="ru-RU" dirty="0" smtClean="0">
                <a:latin typeface="+mj-lt"/>
              </a:rPr>
              <a:t>Новые подходы</a:t>
            </a:r>
          </a:p>
          <a:p>
            <a:pPr marL="243450" lvl="1" indent="-171450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З</a:t>
            </a:r>
            <a:r>
              <a:rPr lang="ru-RU" dirty="0" smtClean="0">
                <a:latin typeface="+mj-lt"/>
              </a:rPr>
              <a:t>нание </a:t>
            </a:r>
            <a:r>
              <a:rPr lang="ru-RU" dirty="0" err="1" smtClean="0">
                <a:latin typeface="+mj-lt"/>
              </a:rPr>
              <a:t>внутриколледжных</a:t>
            </a:r>
            <a:endParaRPr lang="ru-RU" dirty="0" smtClean="0">
              <a:latin typeface="+mj-lt"/>
            </a:endParaRPr>
          </a:p>
          <a:p>
            <a:pPr marL="72000" lvl="1"/>
            <a:r>
              <a:rPr lang="ru-RU" dirty="0" smtClean="0">
                <a:latin typeface="+mj-lt"/>
              </a:rPr>
              <a:t> правил</a:t>
            </a:r>
          </a:p>
          <a:p>
            <a:pPr marL="72000" lvl="1">
              <a:spcAft>
                <a:spcPts val="5000"/>
              </a:spcAft>
            </a:pPr>
            <a:endParaRPr lang="ru-RU" sz="2000" dirty="0" smtClean="0">
              <a:latin typeface="+mj-lt"/>
            </a:endParaRPr>
          </a:p>
        </p:txBody>
      </p:sp>
      <p:pic>
        <p:nvPicPr>
          <p:cNvPr id="10" name="Рисунок 9" descr="Изображение выглядит как одежда, человек, Человеческое лицо, обувь">
            <a:extLst>
              <a:ext uri="{FF2B5EF4-FFF2-40B4-BE49-F238E27FC236}">
                <a16:creationId xmlns:a16="http://schemas.microsoft.com/office/drawing/2014/main" xmlns="" id="{FF44C9ED-C443-A8C7-8D35-CAEA5160E4D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14333" b="14333"/>
          <a:stretch>
            <a:fillRect/>
          </a:stretch>
        </p:blipFill>
        <p:spPr>
          <a:xfrm>
            <a:off x="9053465" y="882819"/>
            <a:ext cx="2659947" cy="2627940"/>
          </a:xfrm>
        </p:spPr>
      </p:pic>
      <p:sp>
        <p:nvSpPr>
          <p:cNvPr id="2" name="Стрелка вниз 1"/>
          <p:cNvSpPr/>
          <p:nvPr/>
        </p:nvSpPr>
        <p:spPr>
          <a:xfrm>
            <a:off x="2506302" y="1394239"/>
            <a:ext cx="488887" cy="552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2479134" y="2970642"/>
            <a:ext cx="488887" cy="552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2" descr="blob:https://web.whatsapp.com/4e5e06d1-2afc-4e80-974d-b7a7b33e5c8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Изображение выглядит как одежда, человек, на открытом воздухе, обувь">
            <a:extLst>
              <a:ext uri="{FF2B5EF4-FFF2-40B4-BE49-F238E27FC236}">
                <a16:creationId xmlns:a16="http://schemas.microsoft.com/office/drawing/2014/main" xmlns="" id="{435165AB-CCC1-1615-940D-24DD32F4A4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3" t="9337" r="483" b="16881"/>
          <a:stretch/>
        </p:blipFill>
        <p:spPr>
          <a:xfrm>
            <a:off x="6636192" y="3639492"/>
            <a:ext cx="3775293" cy="2335903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64" y="973239"/>
            <a:ext cx="2433229" cy="254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DEEC934-1A0E-4FAD-9688-0E9D0CC70BE7}"/>
              </a:ext>
            </a:extLst>
          </p:cNvPr>
          <p:cNvSpPr/>
          <p:nvPr/>
        </p:nvSpPr>
        <p:spPr>
          <a:xfrm>
            <a:off x="9630297" y="6443980"/>
            <a:ext cx="2561703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+mj-lt"/>
              </a:rPr>
              <a:t>Исхакова А.Ф.</a:t>
            </a:r>
            <a:endParaRPr lang="ru-RU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04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DDA3843-C000-6D64-2125-A13DC2B75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C1CAB48-1208-2B5A-622B-BDF531492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271" y="4094480"/>
            <a:ext cx="1518776" cy="215276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10DA02F-1E6E-4036-5C19-666EBD408F20}"/>
              </a:ext>
            </a:extLst>
          </p:cNvPr>
          <p:cNvSpPr/>
          <p:nvPr/>
        </p:nvSpPr>
        <p:spPr>
          <a:xfrm>
            <a:off x="9888220" y="6443980"/>
            <a:ext cx="1600200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4705AE5-7AEB-D120-2E82-4E7E6155B0DF}"/>
              </a:ext>
            </a:extLst>
          </p:cNvPr>
          <p:cNvSpPr txBox="1"/>
          <p:nvPr/>
        </p:nvSpPr>
        <p:spPr>
          <a:xfrm>
            <a:off x="560070" y="428596"/>
            <a:ext cx="11071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+mj-lt"/>
              </a:rPr>
              <a:t>Не ставьте крест на сложных учениках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1FCB14F-17C6-FB91-DC6B-A4CCA6C5507C}"/>
              </a:ext>
            </a:extLst>
          </p:cNvPr>
          <p:cNvSpPr txBox="1"/>
          <p:nvPr/>
        </p:nvSpPr>
        <p:spPr>
          <a:xfrm>
            <a:off x="5364481" y="2087730"/>
            <a:ext cx="6375030" cy="2298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 indent="180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Хулиганы тоже заслуживают заботы.</a:t>
            </a:r>
          </a:p>
          <a:p>
            <a:pPr marL="72000" lvl="1" indent="180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Не насмехайтесь над неудачами.</a:t>
            </a:r>
          </a:p>
          <a:p>
            <a:pPr marL="72000" lvl="1" indent="180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Ищите за что хвалить, а не ругать.</a:t>
            </a:r>
          </a:p>
        </p:txBody>
      </p:sp>
      <p:pic>
        <p:nvPicPr>
          <p:cNvPr id="4" name="Рисунок 3" descr="Изображение выглядит как одежда, человек, Человеческое лицо, мебель">
            <a:extLst>
              <a:ext uri="{FF2B5EF4-FFF2-40B4-BE49-F238E27FC236}">
                <a16:creationId xmlns="" xmlns:a16="http://schemas.microsoft.com/office/drawing/2014/main" id="{4A3D6C3B-04BC-8741-B159-155C13CB94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4442" t="15770" r="17122" b="1"/>
          <a:stretch/>
        </p:blipFill>
        <p:spPr>
          <a:xfrm rot="21438756">
            <a:off x="559886" y="1257154"/>
            <a:ext cx="4705352" cy="4343692"/>
          </a:xfr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EEC934-1A0E-4FAD-9688-0E9D0CC70BE7}"/>
              </a:ext>
            </a:extLst>
          </p:cNvPr>
          <p:cNvSpPr/>
          <p:nvPr/>
        </p:nvSpPr>
        <p:spPr>
          <a:xfrm>
            <a:off x="9761472" y="6445011"/>
            <a:ext cx="1600200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+mj-lt"/>
              </a:rPr>
              <a:t>Исхакова А.Ф.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948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1331478-323F-2916-9C82-EC826BEDC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6FA43DF-9AF5-D10D-C309-6C6F4FD54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43" y="4094480"/>
            <a:ext cx="1518776" cy="215276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F2AE526-EFF2-2FE7-3A74-4B599395873B}"/>
              </a:ext>
            </a:extLst>
          </p:cNvPr>
          <p:cNvSpPr/>
          <p:nvPr/>
        </p:nvSpPr>
        <p:spPr>
          <a:xfrm>
            <a:off x="9888220" y="6443980"/>
            <a:ext cx="1600200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+mj-lt"/>
              </a:rPr>
              <a:t>Лайфхак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21C0DD4-DB75-97CF-8523-D7448818B3FA}"/>
              </a:ext>
            </a:extLst>
          </p:cNvPr>
          <p:cNvSpPr txBox="1"/>
          <p:nvPr/>
        </p:nvSpPr>
        <p:spPr>
          <a:xfrm>
            <a:off x="560070" y="428596"/>
            <a:ext cx="11071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+mj-lt"/>
              </a:rPr>
              <a:t>Добрый совет дороже денег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9B1BB18-3582-795C-7AEC-BCCCE44861BD}"/>
              </a:ext>
            </a:extLst>
          </p:cNvPr>
          <p:cNvSpPr txBox="1"/>
          <p:nvPr/>
        </p:nvSpPr>
        <p:spPr>
          <a:xfrm>
            <a:off x="560069" y="1365179"/>
            <a:ext cx="6262415" cy="260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 indent="180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Слушайте советы и замечания.</a:t>
            </a:r>
          </a:p>
          <a:p>
            <a:pPr marL="72000" lvl="1" indent="180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Комментарии могут быть резкими, но полезными.</a:t>
            </a:r>
          </a:p>
          <a:p>
            <a:pPr marL="72000" lvl="1" indent="180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Подстраивайте выслушанное под себя.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8394029-8821-B3A7-A4E1-6D442808A11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2072" t="21150" r="5447" b="14335"/>
          <a:stretch/>
        </p:blipFill>
        <p:spPr>
          <a:xfrm rot="246339">
            <a:off x="7136883" y="1163849"/>
            <a:ext cx="4298235" cy="4482615"/>
          </a:xfr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DEEC934-1A0E-4FAD-9688-0E9D0CC70BE7}"/>
              </a:ext>
            </a:extLst>
          </p:cNvPr>
          <p:cNvSpPr/>
          <p:nvPr/>
        </p:nvSpPr>
        <p:spPr>
          <a:xfrm>
            <a:off x="9761472" y="6445011"/>
            <a:ext cx="1600200" cy="2235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+mj-lt"/>
              </a:rPr>
              <a:t>Исхакова А.Ф.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795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1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3C71"/>
      </a:accent1>
      <a:accent2>
        <a:srgbClr val="FF6B00"/>
      </a:accent2>
      <a:accent3>
        <a:srgbClr val="F5A71D"/>
      </a:accent3>
      <a:accent4>
        <a:srgbClr val="F7ACB6"/>
      </a:accent4>
      <a:accent5>
        <a:srgbClr val="D9222E"/>
      </a:accent5>
      <a:accent6>
        <a:srgbClr val="5AB4E5"/>
      </a:accent6>
      <a:hlink>
        <a:srgbClr val="093C71"/>
      </a:hlink>
      <a:folHlink>
        <a:srgbClr val="093C71"/>
      </a:folHlink>
    </a:clrScheme>
    <a:fontScheme name="Custom 165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61330821_TF78725693_Win32" id="{A1FC458E-C7A0-418E-987B-DF62246044C6}" vid="{B0464699-9B49-4353-9700-B538E4872CD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1331</TotalTime>
  <Words>578</Words>
  <Application>Microsoft Office PowerPoint</Application>
  <PresentationFormat>Произвольный</PresentationFormat>
  <Paragraphs>137</Paragraphs>
  <Slides>15</Slides>
  <Notes>15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Час наставничества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системы наставничества в колледже  по модели "педагог-педагог"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Лайфхаки для молодого преподавателя колледжа</dc:title>
  <dc:creator>Рамиль Маликов</dc:creator>
  <cp:lastModifiedBy>admin201</cp:lastModifiedBy>
  <cp:revision>51</cp:revision>
  <dcterms:created xsi:type="dcterms:W3CDTF">2025-02-24T08:20:43Z</dcterms:created>
  <dcterms:modified xsi:type="dcterms:W3CDTF">2025-04-22T09:47:02Z</dcterms:modified>
</cp:coreProperties>
</file>